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6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ru-RU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1944" y="-5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4" Type="http://schemas.openxmlformats.org/officeDocument/2006/relationships/tableStyles" Target="tableStyles.xml"/><Relationship Id="rId23" Type="http://schemas.openxmlformats.org/officeDocument/2006/relationships/viewProps" Target="viewProps.xml"/><Relationship Id="rId22" Type="http://schemas.openxmlformats.org/officeDocument/2006/relationships/presProps" Target="presProps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fontAlgn="base"/>
            <a:r>
              <a:rPr lang="ru-RU" strike="noStrike" noProof="1" smtClean="0"/>
              <a:t>Образец подзаголовка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C4F779-0D8B-4F6D-AB84-4F3C5CB2B87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ru-RU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C4F779-0D8B-4F6D-AB84-4F3C5CB2B87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ru-RU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C4F779-0D8B-4F6D-AB84-4F3C5CB2B87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ru-RU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C4F779-0D8B-4F6D-AB84-4F3C5CB2B87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ru-RU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4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C4F779-0D8B-4F6D-AB84-4F3C5CB2B87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ru-RU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C4F779-0D8B-4F6D-AB84-4F3C5CB2B87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ru-RU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7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C4F779-0D8B-4F6D-AB84-4F3C5CB2B87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ru-RU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C4F779-0D8B-4F6D-AB84-4F3C5CB2B87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ru-RU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C4F779-0D8B-4F6D-AB84-4F3C5CB2B87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ru-RU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  <a:p>
            <a:pPr lvl="1" fontAlgn="base"/>
            <a:r>
              <a:rPr lang="ru-RU" strike="noStrike" noProof="1" smtClean="0"/>
              <a:t>Второй уровень</a:t>
            </a:r>
            <a:endParaRPr lang="ru-RU" strike="noStrike" noProof="1" smtClean="0"/>
          </a:p>
          <a:p>
            <a:pPr lvl="2" fontAlgn="base"/>
            <a:r>
              <a:rPr lang="ru-RU" strike="noStrike" noProof="1" smtClean="0"/>
              <a:t>Третий уровень</a:t>
            </a:r>
            <a:endParaRPr lang="ru-RU" strike="noStrike" noProof="1" smtClean="0"/>
          </a:p>
          <a:p>
            <a:pPr lvl="3" fontAlgn="base"/>
            <a:r>
              <a:rPr lang="ru-RU" strike="noStrike" noProof="1" smtClean="0"/>
              <a:t>Четвертый уровень</a:t>
            </a:r>
            <a:endParaRPr lang="ru-RU" strike="noStrike" noProof="1" smtClean="0"/>
          </a:p>
          <a:p>
            <a:pPr lvl="4" fontAlgn="base"/>
            <a:r>
              <a:rPr lang="ru-RU" strike="noStrike" noProof="1" smtClean="0"/>
              <a:t>Пятый уровень</a:t>
            </a:r>
            <a:endParaRPr lang="ru-RU" strike="noStrike" noProof="1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C4F779-0D8B-4F6D-AB84-4F3C5CB2B87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ru-RU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pPr fontAlgn="base"/>
            <a:r>
              <a:rPr lang="ru-RU" strike="noStrike" noProof="1" smtClean="0"/>
              <a:t>Образец заголовка</a:t>
            </a:r>
            <a:endParaRPr lang="ru-RU" strike="noStrike" noProof="1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rtlCol="0" anchor="t" anchorCtr="0" compatLnSpc="1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ru-RU" sz="3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fontAlgn="base"/>
            <a:r>
              <a:rPr lang="ru-RU" strike="noStrike" noProof="1" smtClean="0"/>
              <a:t>Образец текста</a:t>
            </a:r>
            <a:endParaRPr lang="ru-RU" strike="noStrike" noProof="1" smtClean="0"/>
          </a:p>
        </p:txBody>
      </p:sp>
      <p:sp>
        <p:nvSpPr>
          <p:cNvPr id="5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C4F779-0D8B-4F6D-AB84-4F3C5CB2B87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ru-RU" strike="noStrike" noProof="1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/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lang="ru-RU" altLang="zh-CN" dirty="0"/>
              <a:t>Образец заголовка</a:t>
            </a:r>
            <a:endParaRPr lang="ru-RU" altLang="zh-CN" dirty="0"/>
          </a:p>
        </p:txBody>
      </p:sp>
      <p:sp>
        <p:nvSpPr>
          <p:cNvPr id="1027" name="Текст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p>
            <a:pPr lvl="0"/>
            <a:r>
              <a:rPr lang="ru-RU" altLang="zh-CN" dirty="0"/>
              <a:t>Образец текста</a:t>
            </a:r>
            <a:endParaRPr lang="ru-RU" altLang="zh-CN" dirty="0"/>
          </a:p>
          <a:p>
            <a:pPr lvl="1"/>
            <a:r>
              <a:rPr lang="ru-RU" altLang="zh-CN" dirty="0"/>
              <a:t>Второй уровень</a:t>
            </a:r>
            <a:endParaRPr lang="ru-RU" altLang="zh-CN" dirty="0"/>
          </a:p>
          <a:p>
            <a:pPr lvl="2"/>
            <a:r>
              <a:rPr lang="ru-RU" altLang="zh-CN" dirty="0"/>
              <a:t>Третий уровень</a:t>
            </a:r>
            <a:endParaRPr lang="ru-RU" altLang="zh-CN" dirty="0"/>
          </a:p>
          <a:p>
            <a:pPr lvl="3"/>
            <a:r>
              <a:rPr lang="ru-RU" altLang="zh-CN" dirty="0"/>
              <a:t>Четвертый уровень</a:t>
            </a:r>
            <a:endParaRPr lang="ru-RU" altLang="zh-CN" dirty="0"/>
          </a:p>
          <a:p>
            <a:pPr lvl="4"/>
            <a:r>
              <a:rPr lang="ru-RU" altLang="zh-CN" dirty="0"/>
              <a:t>Пятый уровень</a:t>
            </a:r>
            <a:endParaRPr lang="ru-RU" altLang="zh-CN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93C4F779-0D8B-4F6D-AB84-4F3C5CB2B871}" type="datetimeFigureOut">
              <a:rPr kumimoji="0" lang="ru-RU" sz="1200" b="0" i="0" u="none" strike="noStrike" kern="1200" cap="none" spc="0" normalizeH="0" baseline="0" noProof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lvl="0" eaLnBrk="1" fontAlgn="base" hangingPunct="1">
              <a:buNone/>
            </a:pPr>
            <a:fld id="{9A0DB2DC-4C9A-4742-B13C-FB6460FD3503}" type="slidenum">
              <a:rPr lang="ru-RU" strike="noStrike" noProof="1" dirty="0">
                <a:latin typeface="Calibri" panose="020F0502020204030204" pitchFamily="34" charset="0"/>
                <a:ea typeface="+mn-ea"/>
                <a:cs typeface="+mn-cs"/>
              </a:rPr>
            </a:fld>
            <a:endParaRPr lang="ru-RU" strike="noStrike" noProof="1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9" name="Заголовок 1"/>
          <p:cNvSpPr>
            <a:spLocks noGrp="1"/>
          </p:cNvSpPr>
          <p:nvPr>
            <p:ph type="title"/>
          </p:nvPr>
        </p:nvSpPr>
        <p:spPr>
          <a:xfrm>
            <a:off x="468313" y="1484313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pPr eaLnBrk="1" hangingPunct="1"/>
            <a:r>
              <a:rPr lang="ru-RU" altLang="zh-CN" b="1" dirty="0">
                <a:latin typeface="Times New Roman" panose="02020603050405020304" pitchFamily="18" charset="0"/>
              </a:rPr>
              <a:t>Основные приёмы работы с текстом на разных предметах</a:t>
            </a:r>
            <a:br>
              <a:rPr lang="ru-RU" altLang="zh-CN" b="1" dirty="0">
                <a:latin typeface="Times New Roman" panose="02020603050405020304" pitchFamily="18" charset="0"/>
              </a:rPr>
            </a:br>
            <a:r>
              <a:rPr lang="ru-RU" altLang="zh-CN" b="1" dirty="0">
                <a:latin typeface="Times New Roman" panose="02020603050405020304" pitchFamily="18" charset="0"/>
              </a:rPr>
              <a:t>(технология День единого текста)</a:t>
            </a:r>
            <a:br>
              <a:rPr lang="ru-RU" altLang="zh-CN" b="1" dirty="0">
                <a:latin typeface="Times New Roman" panose="02020603050405020304" pitchFamily="18" charset="0"/>
              </a:rPr>
            </a:br>
            <a:endParaRPr lang="ru-RU" altLang="zh-CN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0" name="Объект 2"/>
          <p:cNvSpPr>
            <a:spLocks noGrp="1"/>
          </p:cNvSpPr>
          <p:nvPr>
            <p:ph idx="1"/>
          </p:nvPr>
        </p:nvSpPr>
        <p:spPr>
          <a:xfrm>
            <a:off x="611188" y="3141663"/>
            <a:ext cx="8229600" cy="1223962"/>
          </a:xfrm>
          <a:ln/>
        </p:spPr>
        <p:txBody>
          <a:bodyPr vert="horz" wrap="square" lIns="91440" tIns="45720" rIns="91440" bIns="45720" anchor="t" anchorCtr="0"/>
          <a:p>
            <a:pPr marL="0" indent="0" algn="r" eaLnBrk="1" hangingPunct="1">
              <a:buNone/>
            </a:pPr>
            <a:r>
              <a:rPr lang="ru-RU" altLang="zh-CN" sz="2400" dirty="0">
                <a:latin typeface="Times New Roman" panose="02020603050405020304" pitchFamily="18" charset="0"/>
              </a:rPr>
              <a:t>Смирнова С.К., </a:t>
            </a:r>
            <a:br>
              <a:rPr lang="ru-RU" altLang="zh-CN" sz="2400" dirty="0">
                <a:latin typeface="Times New Roman" panose="02020603050405020304" pitchFamily="18" charset="0"/>
              </a:rPr>
            </a:br>
            <a:r>
              <a:rPr lang="ru-RU" altLang="zh-CN" sz="2400" dirty="0">
                <a:latin typeface="Times New Roman" panose="02020603050405020304" pitchFamily="18" charset="0"/>
              </a:rPr>
              <a:t>учитель МОУ «Левобережная школа</a:t>
            </a:r>
            <a:r>
              <a:rPr lang="ru-RU" altLang="zh-CN" dirty="0">
                <a:latin typeface="Times New Roman" panose="02020603050405020304" pitchFamily="18" charset="0"/>
              </a:rPr>
              <a:t>»</a:t>
            </a:r>
            <a:endParaRPr lang="ru-RU" altLang="zh-CN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51" name="Прямоугольник 3"/>
          <p:cNvSpPr/>
          <p:nvPr/>
        </p:nvSpPr>
        <p:spPr>
          <a:xfrm>
            <a:off x="2051050" y="5157788"/>
            <a:ext cx="4572000" cy="1014412"/>
          </a:xfrm>
          <a:prstGeom prst="rect">
            <a:avLst/>
          </a:prstGeom>
          <a:noFill/>
          <a:ln w="9525">
            <a:noFill/>
          </a:ln>
        </p:spPr>
        <p:txBody>
          <a:bodyPr anchor="t" anchorCtr="0">
            <a:spAutoFit/>
          </a:bodyPr>
          <a:p>
            <a:pPr algn="ctr"/>
            <a:r>
              <a:rPr lang="ru-RU" altLang="zh-CN" sz="2000" dirty="0">
                <a:latin typeface="Times New Roman" panose="02020603050405020304" pitchFamily="18" charset="0"/>
              </a:rPr>
              <a:t>г. Тутаев</a:t>
            </a:r>
            <a:br>
              <a:rPr lang="ru-RU" altLang="zh-CN" sz="2000" dirty="0">
                <a:latin typeface="Times New Roman" panose="02020603050405020304" pitchFamily="18" charset="0"/>
              </a:rPr>
            </a:br>
            <a:r>
              <a:rPr lang="ru-RU" altLang="zh-CN" sz="2000" dirty="0">
                <a:latin typeface="Times New Roman" panose="02020603050405020304" pitchFamily="18" charset="0"/>
              </a:rPr>
              <a:t>Ярославская область</a:t>
            </a:r>
            <a:br>
              <a:rPr lang="ru-RU" altLang="zh-CN" sz="2000" dirty="0">
                <a:latin typeface="Times New Roman" panose="02020603050405020304" pitchFamily="18" charset="0"/>
              </a:rPr>
            </a:br>
            <a:r>
              <a:rPr lang="ru-RU" altLang="zh-CN" sz="2000" dirty="0">
                <a:latin typeface="Times New Roman" panose="02020603050405020304" pitchFamily="18" charset="0"/>
              </a:rPr>
              <a:t>2020</a:t>
            </a:r>
            <a:endParaRPr lang="ru-RU" altLang="zh-C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1265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9187"/>
          </a:xfrm>
          <a:ln/>
        </p:spPr>
        <p:txBody>
          <a:bodyPr vert="horz" wrap="square" lIns="91440" tIns="45720" rIns="91440" bIns="45720" anchor="ctr" anchorCtr="0"/>
          <a:p>
            <a:r>
              <a:rPr lang="ru-RU" altLang="zh-CN" b="1" dirty="0">
                <a:latin typeface="Times New Roman" panose="02020603050405020304" pitchFamily="18" charset="0"/>
              </a:rPr>
              <a:t>Приёмы работы со словом</a:t>
            </a:r>
            <a:br>
              <a:rPr lang="ru-RU" altLang="zh-CN" b="1" dirty="0">
                <a:latin typeface="Times New Roman" panose="02020603050405020304" pitchFamily="18" charset="0"/>
              </a:rPr>
            </a:br>
            <a:r>
              <a:rPr lang="ru-RU" altLang="zh-CN" b="1" dirty="0">
                <a:latin typeface="Times New Roman" panose="02020603050405020304" pitchFamily="18" charset="0"/>
              </a:rPr>
              <a:t> на разных учебных предметах</a:t>
            </a:r>
            <a:endParaRPr lang="ru-RU" altLang="zh-CN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266" name="Объект 2"/>
          <p:cNvSpPr>
            <a:spLocks noGrp="1"/>
          </p:cNvSpPr>
          <p:nvPr>
            <p:ph idx="1"/>
          </p:nvPr>
        </p:nvSpPr>
        <p:spPr>
          <a:xfrm>
            <a:off x="395288" y="1773238"/>
            <a:ext cx="8229600" cy="4525962"/>
          </a:xfrm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zh-CN" sz="6000" dirty="0"/>
              <a:t>   </a:t>
            </a:r>
            <a:endParaRPr lang="ru-RU" altLang="zh-CN" sz="6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2289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endParaRPr lang="ru-RU" altLang="zh-CN" dirty="0"/>
          </a:p>
        </p:txBody>
      </p:sp>
      <p:sp>
        <p:nvSpPr>
          <p:cNvPr id="12290" name="Объект 2"/>
          <p:cNvSpPr>
            <a:spLocks noGrp="1"/>
          </p:cNvSpPr>
          <p:nvPr>
            <p:ph idx="1"/>
          </p:nvPr>
        </p:nvSpPr>
        <p:spPr>
          <a:xfrm>
            <a:off x="457200" y="188913"/>
            <a:ext cx="8229600" cy="5937250"/>
          </a:xfrm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zh-CN" dirty="0"/>
              <a:t>                  </a:t>
            </a:r>
            <a:endParaRPr lang="ru-RU" altLang="zh-CN" dirty="0"/>
          </a:p>
          <a:p>
            <a:pPr marL="0" indent="0">
              <a:buNone/>
            </a:pPr>
            <a:r>
              <a:rPr lang="ru-RU" altLang="zh-CN" dirty="0"/>
              <a:t>                 </a:t>
            </a:r>
            <a:r>
              <a:rPr lang="ru-RU" altLang="zh-CN" dirty="0">
                <a:latin typeface="Times New Roman" panose="02020603050405020304" pitchFamily="18" charset="0"/>
              </a:rPr>
              <a:t>Текст </a:t>
            </a:r>
            <a:r>
              <a:rPr lang="ru-RU" altLang="zh-CN" b="1" dirty="0">
                <a:latin typeface="Times New Roman" panose="02020603050405020304" pitchFamily="18" charset="0"/>
              </a:rPr>
              <a:t>«Рождение колокола»</a:t>
            </a:r>
            <a:endParaRPr lang="ru-RU" altLang="zh-CN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dirty="0">
                <a:latin typeface="Times New Roman" panose="02020603050405020304" pitchFamily="18" charset="0"/>
              </a:rPr>
              <a:t>                            </a:t>
            </a:r>
            <a:r>
              <a:rPr lang="ru-RU" altLang="zh-CN" b="1" dirty="0">
                <a:latin typeface="Times New Roman" panose="02020603050405020304" pitchFamily="18" charset="0"/>
              </a:rPr>
              <a:t>Русский язык </a:t>
            </a:r>
            <a:endParaRPr lang="ru-RU" altLang="zh-CN" sz="2000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1. Определите смысл названия текста. Подберите синонимы к слову «рождение»?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2. Найдите в тексте слова и словосочетания, дающие читателю представление о процессе рождения колокола. Запишите их.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3. Какие слова позволяют оценить степень достоверности информации данного текста? К какой группе лексики они относятся? Запишите их.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4. В чём особенность таких существительных, как «подача, скалывание, отлив, пригар, недолив» с точки зрения словообразовательного анализа?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5. Какова роль этих существительных в тексте?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6. В каком значении употреблено слово </a:t>
            </a:r>
            <a:r>
              <a:rPr lang="ru-RU" altLang="zh-CN" sz="2000" b="1" dirty="0">
                <a:latin typeface="Times New Roman" panose="02020603050405020304" pitchFamily="18" charset="0"/>
              </a:rPr>
              <a:t>«язык</a:t>
            </a:r>
            <a:r>
              <a:rPr lang="ru-RU" altLang="zh-CN" sz="2000" dirty="0">
                <a:latin typeface="Times New Roman" panose="02020603050405020304" pitchFamily="18" charset="0"/>
              </a:rPr>
              <a:t>» в тексте? Выберите из предложенных вариантов ответов правильный.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zh-CN" sz="2000" dirty="0"/>
          </a:p>
          <a:p>
            <a:pPr marL="0" indent="0">
              <a:buNone/>
            </a:pPr>
            <a:r>
              <a:rPr lang="ru-RU" altLang="zh-CN" sz="2000" dirty="0"/>
              <a:t> </a:t>
            </a:r>
            <a:endParaRPr lang="ru-RU" altLang="zh-C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3313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endParaRPr lang="ru-RU" altLang="zh-CN" dirty="0"/>
          </a:p>
        </p:txBody>
      </p:sp>
      <p:sp>
        <p:nvSpPr>
          <p:cNvPr id="13314" name="Объект 2"/>
          <p:cNvSpPr>
            <a:spLocks noGrp="1"/>
          </p:cNvSpPr>
          <p:nvPr>
            <p:ph idx="1"/>
          </p:nvPr>
        </p:nvSpPr>
        <p:spPr>
          <a:xfrm>
            <a:off x="457200" y="260350"/>
            <a:ext cx="8229600" cy="5865813"/>
          </a:xfrm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А) Система звуковых, словарных и грамматических средств.</a:t>
            </a: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Б) Совокупность средств выражения в словесном творчестве.</a:t>
            </a: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В) Речь, способность говорить.</a:t>
            </a: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Г) Система знаков, передающих информацию.</a:t>
            </a: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Д) Система знаков (звуков, сигналов).</a:t>
            </a: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Е) Пленный, от которого можно получить нужную информацию.</a:t>
            </a: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Ж) Народ, нация.</a:t>
            </a: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З) Мясистый снаряд во рту, служащий для подкладки зубам пищи, для распознания вкуса её.</a:t>
            </a: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- В каком значении употреблено слово </a:t>
            </a:r>
            <a:r>
              <a:rPr lang="ru-RU" altLang="zh-CN" sz="20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«юбка» </a:t>
            </a: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в тексте? Выберите верное из предложенных значений.</a:t>
            </a: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А) Женская одежда от пояса книзу, а также часть платья от пояса книзу.</a:t>
            </a: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Б). перен. В некоторых выражениях:  о женщине как предмете ухаживания.</a:t>
            </a: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altLang="zh-CN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solidFill>
                  <a:srgbClr val="000000"/>
                </a:solidFill>
              </a:rPr>
              <a:t>   </a:t>
            </a:r>
            <a:endParaRPr lang="ru-RU" altLang="zh-C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endParaRPr lang="ru-RU" altLang="zh-CN" dirty="0"/>
          </a:p>
        </p:txBody>
      </p:sp>
      <p:sp>
        <p:nvSpPr>
          <p:cNvPr id="14338" name="Объект 2"/>
          <p:cNvSpPr>
            <a:spLocks noGrp="1"/>
          </p:cNvSpPr>
          <p:nvPr>
            <p:ph idx="1"/>
          </p:nvPr>
        </p:nvSpPr>
        <p:spPr>
          <a:xfrm>
            <a:off x="457200" y="333375"/>
            <a:ext cx="8229600" cy="5792788"/>
          </a:xfrm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zh-CN" dirty="0">
                <a:latin typeface="Times New Roman" panose="02020603050405020304" pitchFamily="18" charset="0"/>
              </a:rPr>
              <a:t>                                 </a:t>
            </a:r>
            <a:endParaRPr lang="ru-RU" altLang="zh-CN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dirty="0">
                <a:latin typeface="Times New Roman" panose="02020603050405020304" pitchFamily="18" charset="0"/>
              </a:rPr>
              <a:t>                               </a:t>
            </a:r>
            <a:r>
              <a:rPr lang="ru-RU" altLang="zh-CN" b="1" dirty="0">
                <a:latin typeface="Times New Roman" panose="02020603050405020304" pitchFamily="18" charset="0"/>
              </a:rPr>
              <a:t>Физика</a:t>
            </a:r>
            <a:endParaRPr lang="ru-RU" altLang="zh-CN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1. Сформулируйте вопросы к слову «колокол», связанные с предметом «Физика».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2. Блиц-опрос: как называется сплав меди и олова? (бронза) что значит «бесследно»? (без следа); антоним к слову «недолив» (перелив); синоним к слову «материал» (сырьё).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3. Предположите, в каком значении употреблено прилагательное «мягкая» в словосочетании «мягкая сталь»?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4. Назовите слова-существительные, определяющие структуру колокола (тулово, плечи, ухо, юбка, край юбки)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 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 </a:t>
            </a:r>
            <a:endParaRPr lang="ru-RU" altLang="zh-C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ru-RU" altLang="zh-CN" sz="3200" b="1" dirty="0">
                <a:latin typeface="Times New Roman" panose="02020603050405020304" pitchFamily="18" charset="0"/>
              </a:rPr>
              <a:t>Текст «Грампластинка»</a:t>
            </a:r>
            <a:endParaRPr lang="ru-RU" altLang="zh-CN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2" name="Объект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zh-CN" sz="2800" b="1" dirty="0">
                <a:latin typeface="Times New Roman" panose="02020603050405020304" pitchFamily="18" charset="0"/>
              </a:rPr>
              <a:t>                               Русский язык</a:t>
            </a:r>
            <a:endParaRPr lang="ru-RU" altLang="zh-CN" sz="2800" b="1" dirty="0">
              <a:latin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ru-RU" altLang="zh-CN" sz="2400" dirty="0">
                <a:latin typeface="Times New Roman" panose="02020603050405020304" pitchFamily="18" charset="0"/>
              </a:rPr>
              <a:t>Какая лексика помогает сделать текст достоверным? Докажите примерами из текста. (</a:t>
            </a:r>
            <a:r>
              <a:rPr lang="ru-RU" altLang="zh-CN" sz="2400" i="1" dirty="0">
                <a:latin typeface="Times New Roman" panose="02020603050405020304" pitchFamily="18" charset="0"/>
              </a:rPr>
              <a:t>Термины: «целлулоид», «каучуковые», «шеллачные», «виниловые», «рентгеновские снимки», «лидеры Компартии» и </a:t>
            </a:r>
            <a:r>
              <a:rPr lang="ru-RU" altLang="zh-CN" sz="2400" dirty="0">
                <a:latin typeface="Times New Roman" panose="02020603050405020304" pitchFamily="18" charset="0"/>
              </a:rPr>
              <a:t>т.д.)</a:t>
            </a:r>
            <a:endParaRPr lang="ru-RU" altLang="zh-CN" sz="2400" dirty="0">
              <a:latin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AutoNum type="arabicPeriod" startAt="2"/>
            </a:pPr>
            <a:r>
              <a:rPr lang="ru-RU" altLang="zh-CN" sz="2400" dirty="0">
                <a:latin typeface="Times New Roman" panose="02020603050405020304" pitchFamily="18" charset="0"/>
              </a:rPr>
              <a:t>Как Вы понимаете выражение «</a:t>
            </a:r>
            <a:r>
              <a:rPr lang="ru-RU" altLang="zh-CN" sz="2400" b="1" dirty="0">
                <a:latin typeface="Times New Roman" panose="02020603050405020304" pitchFamily="18" charset="0"/>
              </a:rPr>
              <a:t>вошли в обиход</a:t>
            </a:r>
            <a:r>
              <a:rPr lang="ru-RU" altLang="zh-CN" sz="2400" dirty="0">
                <a:latin typeface="Times New Roman" panose="02020603050405020304" pitchFamily="18" charset="0"/>
              </a:rPr>
              <a:t>»?</a:t>
            </a:r>
            <a:endParaRPr lang="ru-RU" altLang="zh-CN" sz="2400" dirty="0">
              <a:latin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AutoNum type="arabicPeriod" startAt="3"/>
            </a:pPr>
            <a:r>
              <a:rPr lang="ru-RU" altLang="zh-CN" sz="2400" dirty="0">
                <a:latin typeface="Times New Roman" panose="02020603050405020304" pitchFamily="18" charset="0"/>
              </a:rPr>
              <a:t>Какие конструкции придают информации текста живой,</a:t>
            </a:r>
            <a:endParaRPr lang="ru-RU" altLang="zh-CN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400" dirty="0">
                <a:latin typeface="Times New Roman" panose="02020603050405020304" pitchFamily="18" charset="0"/>
              </a:rPr>
              <a:t>      непринуждённый характер?   Приведите примеры.</a:t>
            </a:r>
            <a:endParaRPr lang="ru-RU" altLang="zh-CN" sz="24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400" dirty="0">
                <a:latin typeface="Times New Roman" panose="02020603050405020304" pitchFamily="18" charset="0"/>
              </a:rPr>
              <a:t>      (</a:t>
            </a:r>
            <a:r>
              <a:rPr lang="ru-RU" altLang="zh-CN" sz="2400" i="1" dirty="0">
                <a:latin typeface="Times New Roman" panose="02020603050405020304" pitchFamily="18" charset="0"/>
              </a:rPr>
              <a:t>Вводные конструкции: «без преувеличения», «казалось бы», между прочим», конечно», «по мнению коллекционеров»)</a:t>
            </a:r>
            <a:endParaRPr lang="ru-RU" altLang="zh-CN" sz="2400" i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endParaRPr lang="ru-RU" altLang="zh-CN" dirty="0"/>
          </a:p>
        </p:txBody>
      </p:sp>
      <p:sp>
        <p:nvSpPr>
          <p:cNvPr id="16386" name="Объект 2"/>
          <p:cNvSpPr>
            <a:spLocks noGrp="1"/>
          </p:cNvSpPr>
          <p:nvPr>
            <p:ph idx="1"/>
          </p:nvPr>
        </p:nvSpPr>
        <p:spPr>
          <a:xfrm>
            <a:off x="323850" y="188913"/>
            <a:ext cx="8229600" cy="6191250"/>
          </a:xfrm>
          <a:ln/>
        </p:spPr>
        <p:txBody>
          <a:bodyPr vert="horz" wrap="square" lIns="91440" tIns="45720" rIns="91440" bIns="45720" anchor="t" anchorCtr="0"/>
          <a:p>
            <a:pPr marL="0" indent="0">
              <a:lnSpc>
                <a:spcPct val="107000"/>
              </a:lnSpc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4.</a:t>
            </a:r>
            <a:r>
              <a:rPr lang="ru-RU" altLang="zh-CN" dirty="0">
                <a:latin typeface="Times New Roman" panose="02020603050405020304" pitchFamily="18" charset="0"/>
              </a:rPr>
              <a:t> </a:t>
            </a:r>
            <a:r>
              <a:rPr lang="ru-RU" altLang="zh-CN" sz="2000" dirty="0">
                <a:latin typeface="Times New Roman" panose="02020603050405020304" pitchFamily="18" charset="0"/>
              </a:rPr>
              <a:t>Прочитайте фрагмент словарной статьи, в которой приводятся значения слова </a:t>
            </a:r>
            <a:r>
              <a:rPr lang="ru-RU" altLang="zh-CN" sz="2000" b="1" dirty="0">
                <a:latin typeface="Times New Roman" panose="02020603050405020304" pitchFamily="18" charset="0"/>
              </a:rPr>
              <a:t>НОСИТЕЛЬ. </a:t>
            </a:r>
            <a:r>
              <a:rPr lang="ru-RU" altLang="zh-CN" sz="2000" dirty="0">
                <a:latin typeface="Times New Roman" panose="02020603050405020304" pitchFamily="18" charset="0"/>
              </a:rPr>
              <a:t>Определите значение, в котором это слово употреблено в третьем (3), одиннадцатом (11), сорок первом (41) предложениях. Выпишите цифру, соответствующую этому значению в приведённом фрагменте словарной статьи.</a:t>
            </a:r>
            <a:endParaRPr lang="ru-RU" altLang="zh-CN" sz="2000" dirty="0"/>
          </a:p>
          <a:p>
            <a:pPr marL="0" indent="0">
              <a:lnSpc>
                <a:spcPct val="107000"/>
              </a:lnSpc>
            </a:pPr>
            <a:r>
              <a:rPr lang="ru-RU" altLang="zh-CN" sz="2000" dirty="0">
                <a:latin typeface="Times New Roman" panose="02020603050405020304" pitchFamily="18" charset="0"/>
              </a:rPr>
              <a:t>НОСИТЕЛЬ, -я, м.</a:t>
            </a:r>
            <a:endParaRPr lang="ru-RU" altLang="zh-CN" sz="2000" dirty="0"/>
          </a:p>
          <a:p>
            <a:pPr marL="0" indent="0">
              <a:lnSpc>
                <a:spcPct val="107000"/>
              </a:lnSpc>
            </a:pPr>
            <a:r>
              <a:rPr lang="ru-RU" altLang="zh-CN" sz="2000" dirty="0">
                <a:latin typeface="Times New Roman" panose="02020603050405020304" pitchFamily="18" charset="0"/>
              </a:rPr>
              <a:t>1) Тот, кто наделён чем-то, может служить выразителем, представителем чего-нибудь. (книжн.). </a:t>
            </a:r>
            <a:r>
              <a:rPr lang="ru-RU" altLang="zh-CN" sz="2000" i="1" dirty="0">
                <a:latin typeface="Times New Roman" panose="02020603050405020304" pitchFamily="18" charset="0"/>
              </a:rPr>
              <a:t>Рабочий класс – носитель новой, социалистической культуры.</a:t>
            </a:r>
            <a:endParaRPr lang="ru-RU" altLang="zh-CN" sz="2000" dirty="0"/>
          </a:p>
          <a:p>
            <a:pPr marL="0" indent="0">
              <a:lnSpc>
                <a:spcPct val="107000"/>
              </a:lnSpc>
            </a:pPr>
            <a:r>
              <a:rPr lang="ru-RU" altLang="zh-CN" sz="2000" dirty="0">
                <a:latin typeface="Times New Roman" panose="02020603050405020304" pitchFamily="18" charset="0"/>
              </a:rPr>
              <a:t>2) Распространитель какой-нибудь инфекции (спец</a:t>
            </a:r>
            <a:r>
              <a:rPr lang="ru-RU" altLang="zh-CN" sz="2000" i="1" dirty="0">
                <a:latin typeface="Times New Roman" panose="02020603050405020304" pitchFamily="18" charset="0"/>
              </a:rPr>
              <a:t>.). Носитель гриппа.</a:t>
            </a:r>
            <a:endParaRPr lang="ru-RU" altLang="zh-CN" sz="2000" dirty="0"/>
          </a:p>
          <a:p>
            <a:pPr marL="0" indent="0">
              <a:lnSpc>
                <a:spcPct val="107000"/>
              </a:lnSpc>
            </a:pPr>
            <a:r>
              <a:rPr lang="ru-RU" altLang="zh-CN" sz="2000" dirty="0">
                <a:latin typeface="Times New Roman" panose="02020603050405020304" pitchFamily="18" charset="0"/>
              </a:rPr>
              <a:t>3) Устройство, несущее, перемещающее что-нибудь, а также вообще то, что заключает, несёт в себе что-н. (спец.). </a:t>
            </a:r>
            <a:r>
              <a:rPr lang="ru-RU" altLang="zh-CN" sz="2000" i="1" dirty="0">
                <a:latin typeface="Times New Roman" panose="02020603050405020304" pitchFamily="18" charset="0"/>
              </a:rPr>
              <a:t>Машинный носитель информации. Частицы – носители тока</a:t>
            </a:r>
            <a:r>
              <a:rPr lang="ru-RU" altLang="zh-CN" sz="2000" dirty="0">
                <a:latin typeface="Times New Roman" panose="02020603050405020304" pitchFamily="18" charset="0"/>
              </a:rPr>
              <a:t>. </a:t>
            </a:r>
            <a:r>
              <a:rPr lang="ru-RU" altLang="zh-CN" sz="2000" i="1" dirty="0">
                <a:latin typeface="Times New Roman" panose="02020603050405020304" pitchFamily="18" charset="0"/>
              </a:rPr>
              <a:t>Ракета-носитель.// ж. носительница, -ы (к 1 </a:t>
            </a:r>
            <a:r>
              <a:rPr lang="ru-RU" altLang="zh-CN" i="1" dirty="0">
                <a:latin typeface="Times New Roman" panose="02020603050405020304" pitchFamily="18" charset="0"/>
              </a:rPr>
              <a:t>знач.). </a:t>
            </a:r>
            <a:endParaRPr lang="ru-RU" altLang="zh-CN" i="1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5. Какие ассоциации вызывают у Вас слова: «граммофон», «патефон», «фонограф», «грампластинка»?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</a:pPr>
            <a:endParaRPr lang="ru-RU" altLang="zh-CN" sz="2800" dirty="0"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539750" y="260350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r>
              <a:rPr lang="ru-RU" altLang="zh-CN" sz="4000" b="1" dirty="0">
                <a:latin typeface="Times New Roman" panose="02020603050405020304" pitchFamily="18" charset="0"/>
              </a:rPr>
              <a:t>Физика</a:t>
            </a:r>
            <a:endParaRPr lang="ru-RU" altLang="zh-CN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410" name="Объект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zh-CN" sz="2800" dirty="0">
                <a:latin typeface="Times New Roman" panose="02020603050405020304" pitchFamily="18" charset="0"/>
              </a:rPr>
              <a:t>1.С помощью логической цепочки </a:t>
            </a:r>
            <a:r>
              <a:rPr lang="ru-RU" altLang="zh-CN" sz="2800" i="1" dirty="0">
                <a:latin typeface="Times New Roman" panose="02020603050405020304" pitchFamily="18" charset="0"/>
              </a:rPr>
              <a:t>«Звук – грампластинка – звуковое устройство» </a:t>
            </a:r>
            <a:r>
              <a:rPr lang="ru-RU" altLang="zh-CN" sz="2800" dirty="0">
                <a:latin typeface="Times New Roman" panose="02020603050405020304" pitchFamily="18" charset="0"/>
              </a:rPr>
              <a:t>определите тему урока физики. («Физика звука»)</a:t>
            </a:r>
            <a:endParaRPr lang="ru-RU" altLang="zh-CN" sz="2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zh-CN" sz="2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800" dirty="0">
                <a:latin typeface="Times New Roman" panose="02020603050405020304" pitchFamily="18" charset="0"/>
              </a:rPr>
              <a:t>2. Определите значение слова «звук» с т.зр. физики. (</a:t>
            </a:r>
            <a:r>
              <a:rPr lang="ru-RU" altLang="zh-CN" sz="2800" i="1" dirty="0">
                <a:latin typeface="Times New Roman" panose="02020603050405020304" pitchFamily="18" charset="0"/>
              </a:rPr>
              <a:t>Звуковые колебания</a:t>
            </a:r>
            <a:r>
              <a:rPr lang="ru-RU" altLang="zh-CN" sz="2800" dirty="0">
                <a:latin typeface="Times New Roman" panose="02020603050405020304" pitchFamily="18" charset="0"/>
              </a:rPr>
              <a:t>)</a:t>
            </a:r>
            <a:endParaRPr lang="ru-RU" altLang="zh-CN" sz="2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zh-CN" sz="28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800" dirty="0">
                <a:latin typeface="Times New Roman" panose="02020603050405020304" pitchFamily="18" charset="0"/>
              </a:rPr>
              <a:t>3. Составьте </a:t>
            </a:r>
            <a:r>
              <a:rPr lang="ru-RU" altLang="zh-CN" sz="2800" b="1" dirty="0">
                <a:latin typeface="Times New Roman" panose="02020603050405020304" pitchFamily="18" charset="0"/>
              </a:rPr>
              <a:t>синквейн</a:t>
            </a:r>
            <a:r>
              <a:rPr lang="ru-RU" altLang="zh-CN" sz="2800" dirty="0">
                <a:latin typeface="Times New Roman" panose="02020603050405020304" pitchFamily="18" charset="0"/>
              </a:rPr>
              <a:t> слова «звук», опираясь на физические характеристики этого понятия</a:t>
            </a:r>
            <a:r>
              <a:rPr lang="ru-RU" altLang="zh-CN" sz="2800" dirty="0"/>
              <a:t>.</a:t>
            </a:r>
            <a:endParaRPr lang="ru-RU" altLang="zh-CN" sz="2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337"/>
          </a:xfrm>
          <a:ln/>
        </p:spPr>
        <p:txBody>
          <a:bodyPr vert="horz" wrap="square" lIns="91440" tIns="45720" rIns="91440" bIns="45720" anchor="ctr" anchorCtr="0"/>
          <a:p>
            <a:r>
              <a:rPr lang="ru-RU" altLang="zh-CN" sz="3200" b="1" dirty="0">
                <a:latin typeface="Times New Roman" panose="02020603050405020304" pitchFamily="18" charset="0"/>
              </a:rPr>
              <a:t>Химия</a:t>
            </a:r>
            <a:endParaRPr lang="ru-RU" altLang="zh-CN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34" name="Объект 2"/>
          <p:cNvSpPr>
            <a:spLocks noGrp="1"/>
          </p:cNvSpPr>
          <p:nvPr>
            <p:ph idx="1"/>
          </p:nvPr>
        </p:nvSpPr>
        <p:spPr>
          <a:xfrm>
            <a:off x="395288" y="1125538"/>
            <a:ext cx="8229600" cy="5000625"/>
          </a:xfrm>
          <a:ln/>
        </p:spPr>
        <p:txBody>
          <a:bodyPr vert="horz" wrap="square" lIns="91440" tIns="45720" rIns="91440" bIns="45720" anchor="t" anchorCtr="0"/>
          <a:p>
            <a:pPr marL="457200" indent="-457200">
              <a:buFont typeface="Arial" panose="020B0604020202020204" pitchFamily="34" charset="0"/>
              <a:buAutoNum type="arabicPeriod"/>
            </a:pPr>
            <a:r>
              <a:rPr lang="ru-RU" altLang="zh-CN" sz="2000" dirty="0">
                <a:latin typeface="Times New Roman" panose="02020603050405020304" pitchFamily="18" charset="0"/>
              </a:rPr>
              <a:t>Сформулируйте вопросы к слову «грампластинка», связанные с предметом «Химия». (</a:t>
            </a:r>
            <a:r>
              <a:rPr lang="ru-RU" altLang="zh-CN" sz="2000" i="1" dirty="0">
                <a:latin typeface="Times New Roman" panose="02020603050405020304" pitchFamily="18" charset="0"/>
              </a:rPr>
              <a:t>Из чего изготавливались грампластинки? Какой материал был лучшим для грампластинки? и др.)</a:t>
            </a:r>
            <a:endParaRPr lang="ru-RU" altLang="zh-CN" sz="2000" i="1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altLang="zh-CN" sz="2000" i="1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rabicPeriod" startAt="2"/>
            </a:pPr>
            <a:r>
              <a:rPr lang="ru-RU" altLang="zh-CN" sz="2000" dirty="0">
                <a:latin typeface="Times New Roman" panose="02020603050405020304" pitchFamily="18" charset="0"/>
              </a:rPr>
              <a:t>Какие ключевые слова в тексте подтверждают связь с предметом «Химия»? (</a:t>
            </a:r>
            <a:r>
              <a:rPr lang="ru-RU" altLang="zh-CN" sz="2000" i="1" dirty="0">
                <a:latin typeface="Times New Roman" panose="02020603050405020304" pitchFamily="18" charset="0"/>
              </a:rPr>
              <a:t>история виниловой пластинки, сырьё для изготовления – целлулоид, каучук, эбонит, шеллак, поливинилхлорид и т.д.)</a:t>
            </a:r>
            <a:endParaRPr lang="ru-RU" altLang="zh-CN" sz="2000" i="1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rabicPeriod" startAt="2"/>
            </a:pPr>
            <a:endParaRPr lang="ru-RU" altLang="zh-CN" sz="2000" i="1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rabicPeriod" startAt="2"/>
            </a:pPr>
            <a:r>
              <a:rPr lang="ru-RU" altLang="zh-CN" sz="2000" dirty="0">
                <a:latin typeface="Times New Roman" panose="02020603050405020304" pitchFamily="18" charset="0"/>
              </a:rPr>
              <a:t>Какие словосочетания называют носителей звуковой информации? </a:t>
            </a:r>
            <a:r>
              <a:rPr lang="ru-RU" altLang="zh-CN" sz="2000" i="1" dirty="0">
                <a:latin typeface="Times New Roman" panose="02020603050405020304" pitchFamily="18" charset="0"/>
              </a:rPr>
              <a:t>(пластинки из целлулоида, виниловые пластинки, цилиндр фонографа и т.д.)</a:t>
            </a:r>
            <a:endParaRPr lang="ru-RU" altLang="zh-CN" sz="2000" i="1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rabicPeriod" startAt="2"/>
            </a:pPr>
            <a:endParaRPr lang="ru-RU" altLang="zh-CN" sz="2000" i="1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rabicPeriod" startAt="2"/>
            </a:pPr>
            <a:r>
              <a:rPr lang="ru-RU" altLang="zh-CN" sz="2000" dirty="0">
                <a:latin typeface="Times New Roman" panose="02020603050405020304" pitchFamily="18" charset="0"/>
              </a:rPr>
              <a:t>Определите тематическое поле для виниловых грампластинок. </a:t>
            </a:r>
            <a:r>
              <a:rPr lang="ru-RU" altLang="zh-CN" sz="2000" i="1" dirty="0">
                <a:latin typeface="Times New Roman" panose="02020603050405020304" pitchFamily="18" charset="0"/>
              </a:rPr>
              <a:t>(горячая штамповка, антистатические компоненты, низкий уровень шума, низкая степень запылённости)</a:t>
            </a:r>
            <a:endParaRPr lang="ru-RU" altLang="zh-CN" sz="2000" i="1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altLang="zh-CN" sz="2000" i="1" dirty="0">
              <a:latin typeface="Times New Roman" panose="02020603050405020304" pitchFamily="18" charset="0"/>
            </a:endParaRPr>
          </a:p>
          <a:p>
            <a:pPr marL="457200" indent="-457200">
              <a:buFont typeface="Arial" panose="020B0604020202020204" pitchFamily="34" charset="0"/>
              <a:buAutoNum type="arabicPeriod"/>
            </a:pPr>
            <a:endParaRPr lang="ru-RU" altLang="zh-C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ru-RU" altLang="zh-CN" sz="4000" b="1" dirty="0">
                <a:latin typeface="Times New Roman" panose="02020603050405020304" pitchFamily="18" charset="0"/>
              </a:rPr>
              <a:t>Текст «Хлеб»</a:t>
            </a:r>
            <a:endParaRPr lang="ru-RU" altLang="zh-CN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58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zh-CN" dirty="0"/>
              <a:t>                              </a:t>
            </a:r>
            <a:r>
              <a:rPr lang="ru-RU" altLang="zh-CN" b="1" dirty="0">
                <a:latin typeface="Times New Roman" panose="02020603050405020304" pitchFamily="18" charset="0"/>
              </a:rPr>
              <a:t>Русский язык</a:t>
            </a:r>
            <a:endParaRPr lang="ru-RU" altLang="zh-CN" b="1" dirty="0">
              <a:latin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ru-RU" altLang="zh-CN" sz="2400" dirty="0">
                <a:latin typeface="Times New Roman" panose="02020603050405020304" pitchFamily="18" charset="0"/>
              </a:rPr>
              <a:t>Приём  «Этимологический этюд»: предположите, каковы источники происхождения слова «хлеб»? В каком словаре можно узнать о происхождении слова «хлеб»?</a:t>
            </a:r>
            <a:endParaRPr lang="ru-RU" altLang="zh-CN" sz="2400" dirty="0">
              <a:latin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AutoNum type="arabicPeriod"/>
            </a:pPr>
            <a:endParaRPr lang="ru-RU" altLang="zh-CN" sz="2400" dirty="0">
              <a:latin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ru-RU" altLang="zh-CN" sz="2400" dirty="0">
                <a:latin typeface="Times New Roman" panose="02020603050405020304" pitchFamily="18" charset="0"/>
              </a:rPr>
              <a:t>Подберите фольклорный материал о слове «хлеб» для статьи «Это интересно» в детском журнале. (пословицы, поговорки, загадки о хлебе)</a:t>
            </a:r>
            <a:endParaRPr lang="ru-RU" altLang="zh-CN" sz="2400" dirty="0">
              <a:latin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AutoNum type="arabicPeriod"/>
            </a:pPr>
            <a:endParaRPr lang="ru-RU" altLang="zh-CN" sz="2400" dirty="0">
              <a:latin typeface="Times New Roman" panose="02020603050405020304" pitchFamily="18" charset="0"/>
            </a:endParaRPr>
          </a:p>
          <a:p>
            <a:pPr marL="0" indent="0">
              <a:buFont typeface="Arial" panose="020B0604020202020204" pitchFamily="34" charset="0"/>
              <a:buAutoNum type="arabicPeriod"/>
            </a:pPr>
            <a:r>
              <a:rPr lang="ru-RU" altLang="zh-CN" sz="2400" dirty="0">
                <a:latin typeface="Times New Roman" panose="02020603050405020304" pitchFamily="18" charset="0"/>
              </a:rPr>
              <a:t>Напишите эссе по ключевому слову  «Хлеб – всему голова, потому что</a:t>
            </a:r>
            <a:r>
              <a:rPr lang="ru-RU" altLang="zh-CN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ru-RU" altLang="zh-CN" sz="2400" dirty="0">
                <a:latin typeface="Times New Roman" panose="02020603050405020304" pitchFamily="18" charset="0"/>
              </a:rPr>
              <a:t>»</a:t>
            </a:r>
            <a:endParaRPr lang="ru-RU" altLang="zh-CN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481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ru-RU" altLang="zh-CN" sz="4000" b="1" dirty="0">
                <a:latin typeface="Times New Roman" panose="02020603050405020304" pitchFamily="18" charset="0"/>
              </a:rPr>
              <a:t>Биология</a:t>
            </a:r>
            <a:endParaRPr lang="ru-RU" altLang="zh-CN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2" name="Объект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4929188"/>
          </a:xfrm>
          <a:ln/>
        </p:spPr>
        <p:txBody>
          <a:bodyPr vert="horz" wrap="square" lIns="91440" tIns="45720" rIns="91440" bIns="45720" anchor="t" anchorCtr="0"/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zh-CN" sz="2800" dirty="0">
                <a:latin typeface="Times New Roman" panose="02020603050405020304" pitchFamily="18" charset="0"/>
              </a:rPr>
              <a:t>На основе прочитанного текста заполните кластер на тему  «Химический состав хлеба».</a:t>
            </a:r>
            <a:endParaRPr lang="ru-RU" altLang="zh-CN" sz="2800" dirty="0">
              <a:latin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altLang="zh-CN" sz="2800" dirty="0">
              <a:latin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zh-CN" sz="2800" dirty="0">
                <a:latin typeface="Times New Roman" panose="02020603050405020304" pitchFamily="18" charset="0"/>
              </a:rPr>
              <a:t>Соотнесите понятия с их значениями. (Жиры, белки, углеводы, холин, витамины и т.д.)</a:t>
            </a:r>
            <a:endParaRPr lang="ru-RU" altLang="zh-CN" sz="2800" dirty="0">
              <a:latin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endParaRPr lang="ru-RU" altLang="zh-CN" sz="2800" dirty="0">
              <a:latin typeface="Times New Roman" panose="02020603050405020304" pitchFamily="18" charset="0"/>
            </a:endParaRP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ru-RU" altLang="zh-CN" sz="2800" dirty="0">
                <a:latin typeface="Times New Roman" panose="02020603050405020304" pitchFamily="18" charset="0"/>
              </a:rPr>
              <a:t>Из предложенного перечня функций слова выберите необходимые к понятию «жиры».</a:t>
            </a:r>
            <a:endParaRPr lang="ru-RU" altLang="zh-CN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3073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endParaRPr lang="ru-RU" altLang="zh-CN" dirty="0"/>
          </a:p>
        </p:txBody>
      </p:sp>
      <p:sp>
        <p:nvSpPr>
          <p:cNvPr id="3074" name="Объект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5576888"/>
          </a:xfrm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r>
              <a:rPr lang="ru-RU" altLang="zh-CN" dirty="0"/>
              <a:t>                   </a:t>
            </a:r>
            <a:r>
              <a:rPr lang="ru-RU" altLang="zh-CN" dirty="0">
                <a:latin typeface="Times New Roman" panose="02020603050405020304" pitchFamily="18" charset="0"/>
              </a:rPr>
              <a:t>Задачи работы с текстом:</a:t>
            </a:r>
            <a:endParaRPr lang="ru-RU" altLang="zh-CN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zh-CN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определять основную и второстепенную информации (тематическое богатство);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истолковывать значения слов и смысл фраз, используя содержание текста;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ориентироваться в содержании текста, отвечать на вопросы, используя заданную информацию;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создавать модель задачной ситуации, отделяя главные элементы условия от второстепенных;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осуществлять поиск информации;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делать выводы на основе прочитанного текста;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устанавливать последовательность событий (составление плана);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выявлять черты сходства и различия, осуществлять сравнение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 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endParaRPr lang="ru-RU" altLang="zh-CN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097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endParaRPr lang="ru-RU" altLang="zh-CN" dirty="0"/>
          </a:p>
        </p:txBody>
      </p:sp>
      <p:sp>
        <p:nvSpPr>
          <p:cNvPr id="4098" name="Объект 2"/>
          <p:cNvSpPr>
            <a:spLocks noGrp="1"/>
          </p:cNvSpPr>
          <p:nvPr>
            <p:ph idx="1"/>
          </p:nvPr>
        </p:nvSpPr>
        <p:spPr>
          <a:xfrm>
            <a:off x="395288" y="188913"/>
            <a:ext cx="8229600" cy="5749925"/>
          </a:xfrm>
          <a:ln/>
        </p:spPr>
        <p:txBody>
          <a:bodyPr vert="horz" wrap="square" lIns="91440" tIns="45720" rIns="91440" bIns="45720" anchor="t" anchorCtr="0"/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zh-CN" b="1" dirty="0">
                <a:latin typeface="Times New Roman" panose="02020603050405020304" pitchFamily="18" charset="0"/>
              </a:rPr>
              <a:t>                          Текст «Хлеб»</a:t>
            </a:r>
            <a:endParaRPr lang="ru-RU" altLang="zh-CN" sz="2800" dirty="0"/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zh-CN" sz="2000" b="1" dirty="0">
                <a:latin typeface="Times New Roman" panose="02020603050405020304" pitchFamily="18" charset="0"/>
              </a:rPr>
              <a:t>                                                Русский язык</a:t>
            </a:r>
            <a:endParaRPr lang="ru-RU" altLang="zh-CN" sz="2000" dirty="0"/>
          </a:p>
          <a:p>
            <a:pPr marL="114300" indent="0">
              <a:lnSpc>
                <a:spcPct val="115000"/>
              </a:lnSpc>
              <a:spcAft>
                <a:spcPts val="1000"/>
              </a:spcAft>
            </a:pPr>
            <a:r>
              <a:rPr lang="ru-RU" altLang="zh-CN" sz="2000" dirty="0">
                <a:latin typeface="Times New Roman" panose="02020603050405020304" pitchFamily="18" charset="0"/>
              </a:rPr>
              <a:t> Прочитайте текст и составьте вопросы разных видов к тексту: простые, практические, вопросы – интерпретации, творческие.</a:t>
            </a:r>
            <a:endParaRPr lang="ru-RU" altLang="zh-CN" sz="2000" dirty="0"/>
          </a:p>
          <a:p>
            <a:pPr marL="114300" indent="0">
              <a:lnSpc>
                <a:spcPct val="115000"/>
              </a:lnSpc>
              <a:spcAft>
                <a:spcPts val="1000"/>
              </a:spcAft>
            </a:pPr>
            <a:r>
              <a:rPr lang="ru-RU" altLang="zh-CN" sz="2000" dirty="0">
                <a:latin typeface="Times New Roman" panose="02020603050405020304" pitchFamily="18" charset="0"/>
              </a:rPr>
              <a:t> В каком словаре можно узнать о происхождении слова «хлеб»?</a:t>
            </a:r>
            <a:endParaRPr lang="ru-RU" altLang="zh-CN" sz="2000" dirty="0"/>
          </a:p>
          <a:p>
            <a:pPr marL="114300" indent="0">
              <a:lnSpc>
                <a:spcPct val="115000"/>
              </a:lnSpc>
              <a:spcAft>
                <a:spcPts val="1000"/>
              </a:spcAft>
            </a:pPr>
            <a:r>
              <a:rPr lang="ru-RU" altLang="zh-CN" sz="2000" dirty="0">
                <a:latin typeface="Times New Roman" panose="02020603050405020304" pitchFamily="18" charset="0"/>
              </a:rPr>
              <a:t> Почему так много пословиц и поговорок о хлебе?</a:t>
            </a:r>
            <a:endParaRPr lang="ru-RU" altLang="zh-CN" sz="2000" dirty="0"/>
          </a:p>
          <a:p>
            <a:pPr marL="114300" indent="0">
              <a:lnSpc>
                <a:spcPct val="115000"/>
              </a:lnSpc>
              <a:spcAft>
                <a:spcPts val="1000"/>
              </a:spcAft>
            </a:pPr>
            <a:r>
              <a:rPr lang="ru-RU" altLang="zh-CN" sz="2000" dirty="0">
                <a:latin typeface="Times New Roman" panose="02020603050405020304" pitchFamily="18" charset="0"/>
              </a:rPr>
              <a:t> Какова практическая значимость хлеба для здоровья человека?</a:t>
            </a:r>
            <a:endParaRPr lang="ru-RU" altLang="zh-CN" sz="2000" dirty="0"/>
          </a:p>
          <a:p>
            <a:pPr marL="114300" indent="0">
              <a:lnSpc>
                <a:spcPct val="115000"/>
              </a:lnSpc>
              <a:spcAft>
                <a:spcPts val="1000"/>
              </a:spcAft>
            </a:pPr>
            <a:r>
              <a:rPr lang="ru-RU" altLang="zh-CN" sz="2000" dirty="0">
                <a:latin typeface="Times New Roman" panose="02020603050405020304" pitchFamily="18" charset="0"/>
              </a:rPr>
              <a:t> Что было бы, если из нашей жизни хлеб исчез?</a:t>
            </a:r>
            <a:r>
              <a:rPr lang="ru-RU" altLang="zh-CN" sz="2000" b="1" dirty="0">
                <a:latin typeface="Times New Roman" panose="02020603050405020304" pitchFamily="18" charset="0"/>
              </a:rPr>
              <a:t> </a:t>
            </a:r>
            <a:endParaRPr lang="ru-RU" altLang="zh-CN" sz="2000" b="1" dirty="0">
              <a:latin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zh-CN" sz="2000" b="1" dirty="0">
                <a:latin typeface="Times New Roman" panose="02020603050405020304" pitchFamily="18" charset="0"/>
              </a:rPr>
              <a:t>                                                  Биология</a:t>
            </a:r>
            <a:endParaRPr lang="ru-RU" altLang="zh-CN" sz="1800" dirty="0"/>
          </a:p>
          <a:p>
            <a:pPr marL="114300" indent="0">
              <a:lnSpc>
                <a:spcPct val="115000"/>
              </a:lnSpc>
              <a:spcAft>
                <a:spcPts val="1000"/>
              </a:spcAft>
            </a:pPr>
            <a:r>
              <a:rPr lang="ru-RU" altLang="zh-CN" sz="2000" dirty="0">
                <a:latin typeface="Times New Roman" panose="02020603050405020304" pitchFamily="18" charset="0"/>
              </a:rPr>
              <a:t> Опираясь на прочитанную информацию, заполните кластер «Химический состав хлеба».</a:t>
            </a:r>
            <a:endParaRPr lang="ru-RU" altLang="zh-CN" sz="1800" dirty="0"/>
          </a:p>
          <a:p>
            <a:pPr marL="114300" indent="0"/>
            <a:r>
              <a:rPr lang="ru-RU" altLang="zh-CN" sz="2000" dirty="0">
                <a:latin typeface="Times New Roman" panose="02020603050405020304" pitchFamily="18" charset="0"/>
              </a:rPr>
              <a:t>Извлеките из текста информацию по теме «Пищевая ценность хлеба».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114300" indent="0">
              <a:lnSpc>
                <a:spcPct val="115000"/>
              </a:lnSpc>
              <a:spcAft>
                <a:spcPts val="1000"/>
              </a:spcAft>
            </a:pPr>
            <a:endParaRPr lang="ru-RU" altLang="zh-CN" sz="2000" b="1" dirty="0"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5121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endParaRPr lang="ru-RU" altLang="zh-CN" dirty="0"/>
          </a:p>
        </p:txBody>
      </p:sp>
      <p:sp>
        <p:nvSpPr>
          <p:cNvPr id="5122" name="Объект 2"/>
          <p:cNvSpPr>
            <a:spLocks noGrp="1"/>
          </p:cNvSpPr>
          <p:nvPr>
            <p:ph idx="1"/>
          </p:nvPr>
        </p:nvSpPr>
        <p:spPr>
          <a:xfrm>
            <a:off x="457200" y="115888"/>
            <a:ext cx="8229600" cy="6010275"/>
          </a:xfrm>
          <a:ln/>
        </p:spPr>
        <p:txBody>
          <a:bodyPr vert="horz" wrap="square" lIns="91440" tIns="45720" rIns="91440" bIns="45720" anchor="t" anchorCtr="0"/>
          <a:p>
            <a:pPr marL="0" indent="0">
              <a:buNone/>
            </a:pPr>
            <a:endParaRPr lang="ru-RU" altLang="zh-CN" b="1" dirty="0"/>
          </a:p>
          <a:p>
            <a:pPr marL="0" indent="0">
              <a:buNone/>
            </a:pPr>
            <a:r>
              <a:rPr lang="ru-RU" altLang="zh-CN" b="1" dirty="0"/>
              <a:t>              </a:t>
            </a:r>
            <a:r>
              <a:rPr lang="ru-RU" altLang="zh-CN" b="1" dirty="0">
                <a:latin typeface="Times New Roman" panose="02020603050405020304" pitchFamily="18" charset="0"/>
              </a:rPr>
              <a:t>Текст «Эти удивительные пчёлы»</a:t>
            </a:r>
            <a:endParaRPr lang="ru-RU" altLang="zh-CN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altLang="zh-CN" sz="2800" b="1" dirty="0">
                <a:latin typeface="Times New Roman" panose="02020603050405020304" pitchFamily="18" charset="0"/>
              </a:rPr>
              <a:t>                             Русский язык</a:t>
            </a:r>
            <a:endParaRPr lang="ru-RU" altLang="zh-CN" sz="2800" b="1" dirty="0"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ru-RU" altLang="zh-CN" sz="2800" b="1" dirty="0">
              <a:latin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r>
              <a:rPr lang="ru-RU" altLang="zh-CN" sz="2000" dirty="0">
                <a:latin typeface="Times New Roman" panose="02020603050405020304" pitchFamily="18" charset="0"/>
              </a:rPr>
              <a:t>Почему пчелиный воск – удивительный материал? Ответ подтвердите примерами из текста. Приведите не менее трёх слов, словосочетаний, иллюстрирующих Ваш ответ.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r>
              <a:rPr lang="ru-RU" altLang="zh-CN" sz="2000" dirty="0">
                <a:latin typeface="Times New Roman" panose="02020603050405020304" pitchFamily="18" charset="0"/>
              </a:rPr>
              <a:t>Как Вы относитесь к решению пчёл строить именно шестигранные ячейки? Дайте краткий ответ, выражающий Вашу позицию.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buFontTx/>
              <a:buChar char="-"/>
            </a:pPr>
            <a:r>
              <a:rPr lang="ru-RU" altLang="zh-CN" sz="2000" dirty="0">
                <a:latin typeface="Times New Roman" panose="02020603050405020304" pitchFamily="18" charset="0"/>
              </a:rPr>
              <a:t>Что было бы, если бы люди не знали о пользе мёда? Дайте связный ответ.</a:t>
            </a:r>
            <a:endParaRPr lang="ru-RU" altLang="zh-CN" sz="20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6145" name="Заголовок 1"/>
          <p:cNvSpPr>
            <a:spLocks noGrp="1"/>
          </p:cNvSpPr>
          <p:nvPr>
            <p:ph type="title"/>
          </p:nvPr>
        </p:nvSpPr>
        <p:spPr>
          <a:xfrm>
            <a:off x="457200" y="908050"/>
            <a:ext cx="8229600" cy="46038"/>
          </a:xfrm>
          <a:ln/>
        </p:spPr>
        <p:txBody>
          <a:bodyPr vert="horz" wrap="square" lIns="91440" tIns="45720" rIns="91440" bIns="45720" anchor="ctr" anchorCtr="0"/>
          <a:p>
            <a:r>
              <a:rPr lang="ru-RU" altLang="zh-CN" sz="3200" b="1" dirty="0">
                <a:latin typeface="Times New Roman" panose="02020603050405020304" pitchFamily="18" charset="0"/>
              </a:rPr>
              <a:t>Текст «Эти удивительные пчёлы»</a:t>
            </a:r>
            <a:br>
              <a:rPr lang="ru-RU" altLang="zh-CN" sz="3200" b="1" dirty="0">
                <a:latin typeface="Times New Roman" panose="02020603050405020304" pitchFamily="18" charset="0"/>
              </a:rPr>
            </a:br>
            <a:r>
              <a:rPr lang="ru-RU" altLang="zh-CN" sz="2800" b="1" dirty="0">
                <a:latin typeface="Times New Roman" panose="02020603050405020304" pitchFamily="18" charset="0"/>
              </a:rPr>
              <a:t>   Физика</a:t>
            </a:r>
            <a:endParaRPr lang="ru-RU" altLang="zh-CN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46" name="Объект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>
              <a:buFontTx/>
              <a:buChar char="-"/>
            </a:pPr>
            <a:r>
              <a:rPr lang="ru-RU" altLang="zh-CN" sz="2000" dirty="0">
                <a:latin typeface="Times New Roman" panose="02020603050405020304" pitchFamily="18" charset="0"/>
              </a:rPr>
              <a:t>Во время полёта пчела может нести груз  три четверти своего веса – это 75 мг. Обратите внимание на эту фразу. Корректно  ли она составлена с точки зрения физики?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altLang="zh-CN" sz="2000" dirty="0"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altLang="zh-CN" sz="2000" dirty="0">
                <a:latin typeface="Times New Roman" panose="02020603050405020304" pitchFamily="18" charset="0"/>
              </a:rPr>
              <a:t>Поставьте вопрос к предложению: «При хорошей погоде пчёлы за один день могут собрать 10 – 12 кг нектара».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altLang="zh-CN" sz="2000" dirty="0"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altLang="zh-CN" sz="2000" dirty="0">
                <a:latin typeface="Times New Roman" panose="02020603050405020304" pitchFamily="18" charset="0"/>
              </a:rPr>
              <a:t>«Чем дальше улетает пчела, тем меньше нектара».  Как Вы это понимаете?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altLang="zh-CN" sz="2000" dirty="0"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altLang="zh-CN" sz="2000" dirty="0">
                <a:latin typeface="Times New Roman" panose="02020603050405020304" pitchFamily="18" charset="0"/>
              </a:rPr>
              <a:t>Составьте вопросы к фразе: «пчёлы трудятся с 4 утра до 21.30.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altLang="zh-CN" sz="2000" dirty="0"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altLang="zh-CN" sz="2000" dirty="0">
                <a:latin typeface="Times New Roman" panose="02020603050405020304" pitchFamily="18" charset="0"/>
              </a:rPr>
              <a:t>Объясните фразу: «Пчела, пролетая до поля, взмахнула 30000 раз, а пролетая до улья, - 25000».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ru-RU" altLang="zh-CN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7169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ru-RU" altLang="zh-CN" sz="3200" b="1" dirty="0"/>
              <a:t>Текст «Грампластинка»</a:t>
            </a:r>
            <a:endParaRPr lang="ru-RU" altLang="zh-CN" sz="3200" b="1" dirty="0"/>
          </a:p>
        </p:txBody>
      </p:sp>
      <p:sp>
        <p:nvSpPr>
          <p:cNvPr id="7170" name="Объект 2"/>
          <p:cNvSpPr>
            <a:spLocks noGrp="1"/>
          </p:cNvSpPr>
          <p:nvPr>
            <p:ph idx="1"/>
          </p:nvPr>
        </p:nvSpPr>
        <p:spPr>
          <a:xfrm>
            <a:off x="468313" y="188913"/>
            <a:ext cx="8229600" cy="6119812"/>
          </a:xfrm>
          <a:ln/>
        </p:spPr>
        <p:txBody>
          <a:bodyPr vert="horz" wrap="square" lIns="91440" tIns="45720" rIns="91440" bIns="45720" anchor="t" anchorCtr="0"/>
          <a:p>
            <a:pPr marL="0" indent="0">
              <a:lnSpc>
                <a:spcPct val="115000"/>
              </a:lnSpc>
              <a:buNone/>
            </a:pPr>
            <a:endParaRPr lang="ru-RU" altLang="zh-CN" sz="2800" b="1" dirty="0"/>
          </a:p>
          <a:p>
            <a:pPr marL="0" indent="0">
              <a:lnSpc>
                <a:spcPct val="115000"/>
              </a:lnSpc>
              <a:buNone/>
            </a:pPr>
            <a:endParaRPr lang="ru-RU" altLang="zh-CN" sz="2800" b="1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buNone/>
            </a:pPr>
            <a:r>
              <a:rPr lang="ru-RU" altLang="zh-CN" sz="2800" b="1" dirty="0">
                <a:latin typeface="Times New Roman" panose="02020603050405020304" pitchFamily="18" charset="0"/>
              </a:rPr>
              <a:t>                                Русский язык </a:t>
            </a:r>
            <a:endParaRPr lang="ru-RU" altLang="zh-CN" sz="2800" b="1" dirty="0"/>
          </a:p>
          <a:p>
            <a:pPr marL="0" indent="0">
              <a:lnSpc>
                <a:spcPct val="115000"/>
              </a:lnSpc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Что из текста  «ЗНАЛИ – УЗНАЛИ»  о предмете  речи?</a:t>
            </a:r>
            <a:endParaRPr lang="ru-RU" altLang="zh-CN" sz="2000" dirty="0"/>
          </a:p>
          <a:p>
            <a:pPr marL="0" indent="0">
              <a:lnSpc>
                <a:spcPct val="115000"/>
              </a:lnSpc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Определите жанровую природу текста. В каких источниках можно найти эту информацию?</a:t>
            </a:r>
            <a:endParaRPr lang="ru-RU" altLang="zh-CN" sz="2000" dirty="0"/>
          </a:p>
          <a:p>
            <a:pPr marL="0" indent="0">
              <a:lnSpc>
                <a:spcPct val="115000"/>
              </a:lnSpc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Выясните стилевые особенности текста с целью понимания авторской позиции.</a:t>
            </a:r>
            <a:endParaRPr lang="ru-RU" altLang="zh-CN" sz="2000" dirty="0"/>
          </a:p>
          <a:p>
            <a:pPr marL="0" indent="0">
              <a:lnSpc>
                <a:spcPct val="115000"/>
              </a:lnSpc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Сформулируйте «тонкие» и «толстые» вопросы к тексту, помогающие раскрыть авторскую позиции, выявить идею текста.</a:t>
            </a:r>
            <a:endParaRPr lang="ru-RU" altLang="zh-CN" sz="2000" dirty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Какие синтаксические конструкции придают информации текста живой, непринуждённый характер?</a:t>
            </a:r>
            <a:endParaRPr lang="ru-RU" altLang="zh-CN" sz="2000" dirty="0"/>
          </a:p>
          <a:p>
            <a:pPr marL="0" indent="0">
              <a:buNone/>
            </a:pPr>
            <a:endParaRPr lang="ru-RU" altLang="zh-CN" sz="2800" b="1" dirty="0"/>
          </a:p>
          <a:p>
            <a:pPr marL="0" indent="0">
              <a:buNone/>
            </a:pPr>
            <a:endParaRPr lang="ru-RU" altLang="zh-CN" sz="28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8193" name="Заголовок 1"/>
          <p:cNvSpPr>
            <a:spLocks noGrp="1"/>
          </p:cNvSpPr>
          <p:nvPr>
            <p:ph type="title"/>
          </p:nvPr>
        </p:nvSpPr>
        <p:spPr>
          <a:xfrm>
            <a:off x="395288" y="333375"/>
            <a:ext cx="8229600" cy="719138"/>
          </a:xfrm>
          <a:ln/>
        </p:spPr>
        <p:txBody>
          <a:bodyPr vert="horz" wrap="square" lIns="91440" tIns="45720" rIns="91440" bIns="45720" anchor="ctr" anchorCtr="0"/>
          <a:p>
            <a:r>
              <a:rPr lang="ru-RU" altLang="zh-CN" sz="3200" b="1" dirty="0"/>
              <a:t>Текст «Грампластинка»</a:t>
            </a:r>
            <a:br>
              <a:rPr lang="ru-RU" altLang="zh-CN" sz="3200" b="1" dirty="0"/>
            </a:br>
            <a:br>
              <a:rPr lang="ru-RU" altLang="zh-CN" sz="3200" b="1" dirty="0"/>
            </a:br>
            <a:r>
              <a:rPr lang="ru-RU" altLang="zh-CN" sz="2800" b="1" dirty="0">
                <a:latin typeface="Times New Roman" panose="02020603050405020304" pitchFamily="18" charset="0"/>
              </a:rPr>
              <a:t>Химия</a:t>
            </a:r>
            <a:endParaRPr lang="ru-RU" altLang="zh-CN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194" name="Объект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Предложите заголовок к тексту для публикации его в журнале «Химия вокруг нас».</a:t>
            </a:r>
            <a:endParaRPr lang="ru-RU" altLang="zh-CN" sz="2000" dirty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 В каких жизненных ситуациях Вы могли бы использовать информацию, полученную из прочитанного текста.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zh-CN" b="1" dirty="0">
                <a:latin typeface="Times New Roman" panose="02020603050405020304" pitchFamily="18" charset="0"/>
              </a:rPr>
              <a:t>                                Физика</a:t>
            </a:r>
            <a:endParaRPr lang="ru-RU" altLang="zh-CN" b="1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zh-CN" sz="2000" b="1" dirty="0">
                <a:latin typeface="Times New Roman" panose="02020603050405020304" pitchFamily="18" charset="0"/>
              </a:rPr>
              <a:t> - </a:t>
            </a:r>
            <a:r>
              <a:rPr lang="ru-RU" altLang="zh-CN" sz="2000" dirty="0">
                <a:latin typeface="Times New Roman" panose="02020603050405020304" pitchFamily="18" charset="0"/>
              </a:rPr>
              <a:t>Какая информация в тексте будет главной?</a:t>
            </a:r>
            <a:endParaRPr lang="ru-RU" altLang="zh-CN" sz="1800" dirty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-  Определите, опираясь на текст, преимущества и недостатки изучаемого предмета с точки зрения физики.</a:t>
            </a:r>
            <a:endParaRPr lang="ru-RU" altLang="zh-CN" sz="1800" dirty="0"/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zh-CN" sz="1800" dirty="0">
                <a:latin typeface="Times New Roman" panose="02020603050405020304" pitchFamily="18" charset="0"/>
              </a:rPr>
              <a:t>-</a:t>
            </a:r>
            <a:r>
              <a:rPr lang="ru-RU" altLang="zh-CN" sz="2000" dirty="0">
                <a:latin typeface="Times New Roman" panose="02020603050405020304" pitchFamily="18" charset="0"/>
              </a:rPr>
              <a:t>  На основе текста раскройте эволюцию исследуемого предмета.</a:t>
            </a:r>
            <a:endParaRPr lang="ru-RU" altLang="zh-CN" sz="2000" b="1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ru-RU" altLang="zh-CN" sz="2000" b="1" dirty="0"/>
          </a:p>
          <a:p>
            <a:pPr marL="0" indent="0"/>
            <a:endParaRPr lang="ru-RU" altLang="zh-CN" dirty="0"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9217" name="Заголовок 1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1143000"/>
          </a:xfrm>
          <a:ln/>
        </p:spPr>
        <p:txBody>
          <a:bodyPr vert="horz" wrap="square" lIns="91440" tIns="45720" rIns="91440" bIns="45720" anchor="ctr" anchorCtr="0"/>
          <a:p>
            <a:r>
              <a:rPr lang="ru-RU" altLang="zh-CN" sz="3200" b="1" dirty="0">
                <a:latin typeface="Times New Roman" panose="02020603050405020304" pitchFamily="18" charset="0"/>
              </a:rPr>
              <a:t>Текст «Рождение колокола»</a:t>
            </a:r>
            <a:br>
              <a:rPr lang="ru-RU" altLang="zh-CN" sz="3200" b="1" dirty="0">
                <a:latin typeface="Times New Roman" panose="02020603050405020304" pitchFamily="18" charset="0"/>
              </a:rPr>
            </a:br>
            <a:br>
              <a:rPr lang="ru-RU" altLang="zh-CN" sz="3200" b="1" dirty="0">
                <a:latin typeface="Times New Roman" panose="02020603050405020304" pitchFamily="18" charset="0"/>
              </a:rPr>
            </a:br>
            <a:r>
              <a:rPr lang="ru-RU" altLang="zh-CN" sz="2800" b="1" dirty="0"/>
              <a:t>  </a:t>
            </a:r>
            <a:r>
              <a:rPr lang="ru-RU" altLang="zh-CN" sz="2800" b="1" dirty="0">
                <a:latin typeface="Times New Roman" panose="02020603050405020304" pitchFamily="18" charset="0"/>
              </a:rPr>
              <a:t>Русский язык            </a:t>
            </a:r>
            <a:endParaRPr lang="ru-RU" altLang="zh-CN" sz="2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18" name="Объект 2"/>
          <p:cNvSpPr>
            <a:spLocks noGrp="1"/>
          </p:cNvSpPr>
          <p:nvPr>
            <p:ph idx="1"/>
          </p:nvPr>
        </p:nvSpPr>
        <p:spPr>
          <a:xfrm>
            <a:off x="457200" y="2205038"/>
            <a:ext cx="8229600" cy="4464050"/>
          </a:xfrm>
          <a:ln/>
        </p:spPr>
        <p:txBody>
          <a:bodyPr vert="horz" wrap="square" lIns="91440" tIns="45720" rIns="91440" bIns="45720" anchor="t" anchorCtr="0"/>
          <a:p>
            <a:pPr>
              <a:lnSpc>
                <a:spcPct val="115000"/>
              </a:lnSpc>
              <a:spcAft>
                <a:spcPts val="1000"/>
              </a:spcAft>
              <a:buFont typeface="Calibri" panose="020F0502020204030204" pitchFamily="34" charset="0"/>
              <a:buAutoNum type="arabicPeriod"/>
            </a:pPr>
            <a:r>
              <a:rPr lang="ru-RU" altLang="zh-CN" sz="2000" dirty="0">
                <a:latin typeface="Times New Roman" panose="02020603050405020304" pitchFamily="18" charset="0"/>
              </a:rPr>
              <a:t>Определите смысл названия текста.</a:t>
            </a:r>
            <a:endParaRPr lang="ru-RU" altLang="zh-CN" sz="2000" dirty="0"/>
          </a:p>
          <a:p>
            <a:pPr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AutoNum type="arabicPeriod" startAt="2"/>
            </a:pPr>
            <a:r>
              <a:rPr lang="ru-RU" altLang="zh-CN" sz="2000" dirty="0">
                <a:latin typeface="Times New Roman" panose="02020603050405020304" pitchFamily="18" charset="0"/>
              </a:rPr>
              <a:t>В чём идея текста?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Font typeface="Arial" panose="020B0604020202020204" pitchFamily="34" charset="0"/>
              <a:buAutoNum type="arabicPeriod" startAt="3"/>
            </a:pPr>
            <a:r>
              <a:rPr lang="ru-RU" altLang="zh-CN" sz="2000" dirty="0">
                <a:latin typeface="Times New Roman" panose="02020603050405020304" pitchFamily="18" charset="0"/>
              </a:rPr>
              <a:t>Опираясь на прочитанный текст, составьте памятку для профессионалов, работающих над  рождением колокола. </a:t>
            </a:r>
            <a:endParaRPr lang="ru-RU" altLang="zh-CN" sz="2000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zh-CN" sz="2000" dirty="0">
                <a:latin typeface="Times New Roman" panose="02020603050405020304" pitchFamily="18" charset="0"/>
              </a:rPr>
              <a:t>       Что должен «знать» и «уметь» каждый из них?</a:t>
            </a:r>
            <a:endParaRPr lang="ru-RU" altLang="zh-CN" sz="2000" dirty="0"/>
          </a:p>
          <a:p>
            <a:endParaRPr lang="ru-RU" altLang="zh-CN" sz="2000" dirty="0">
              <a:ea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10241" name="Заголовок 1"/>
          <p:cNvSpPr>
            <a:spLocks noGrp="1"/>
          </p:cNvSpPr>
          <p:nvPr>
            <p:ph type="title"/>
          </p:nvPr>
        </p:nvSpPr>
        <p:spPr>
          <a:ln/>
        </p:spPr>
        <p:txBody>
          <a:bodyPr vert="horz" wrap="square" lIns="91440" tIns="45720" rIns="91440" bIns="45720" anchor="ctr" anchorCtr="0"/>
          <a:p>
            <a:r>
              <a:rPr lang="ru-RU" altLang="zh-CN" sz="4000" b="1" dirty="0">
                <a:latin typeface="Times New Roman" panose="02020603050405020304" pitchFamily="18" charset="0"/>
              </a:rPr>
              <a:t>Физика</a:t>
            </a:r>
            <a:endParaRPr lang="ru-RU" altLang="zh-CN" sz="40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242" name="Объект 2"/>
          <p:cNvSpPr>
            <a:spLocks noGrp="1"/>
          </p:cNvSpPr>
          <p:nvPr>
            <p:ph idx="1"/>
          </p:nvPr>
        </p:nvSpPr>
        <p:spPr>
          <a:ln/>
        </p:spPr>
        <p:txBody>
          <a:bodyPr vert="horz" wrap="square" lIns="91440" tIns="45720" rIns="91440" bIns="45720" anchor="t" anchorCtr="0"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altLang="zh-CN" dirty="0">
                <a:solidFill>
                  <a:srgbClr val="000000"/>
                </a:solidFill>
                <a:latin typeface="Times New Roman" panose="02020603050405020304" pitchFamily="18" charset="0"/>
              </a:rPr>
              <a:t>Используя уже знакомый Вам текст, постарайтесь ответить на вопрос: «От каких параметров зависит звучание колокола?»</a:t>
            </a:r>
            <a:endParaRPr lang="ru-RU" altLang="zh-CN" sz="2800" dirty="0">
              <a:solidFill>
                <a:srgbClr val="000000"/>
              </a:solidFill>
            </a:endParaRPr>
          </a:p>
          <a:p>
            <a:pPr marL="0" indent="0"/>
            <a:endParaRPr lang="ru-RU" altLang="zh-CN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8503</Words>
  <Application>WPS Presentation</Application>
  <PresentationFormat>Экран (4:3)</PresentationFormat>
  <Paragraphs>187</Paragraphs>
  <Slides>19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7" baseType="lpstr">
      <vt:lpstr>Arial</vt:lpstr>
      <vt:lpstr>SimSun</vt:lpstr>
      <vt:lpstr>Wingdings</vt:lpstr>
      <vt:lpstr>Calibri</vt:lpstr>
      <vt:lpstr>Times New Roman</vt:lpstr>
      <vt:lpstr>Microsoft YaHei</vt:lpstr>
      <vt:lpstr>Arial Unicode MS</vt:lpstr>
      <vt:lpstr>Тема Office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приёмы работа с текстом на разных предметах (технология День единого текста)                                   Смирнова С.К.,  учитель МОУ Левобережная школа г. Тутаева, Ярославской области 2020</dc:title>
  <dc:creator>лшк</dc:creator>
  <cp:lastModifiedBy>Учитель_2</cp:lastModifiedBy>
  <cp:revision>62</cp:revision>
  <dcterms:created xsi:type="dcterms:W3CDTF">2020-10-16T09:48:46Z</dcterms:created>
  <dcterms:modified xsi:type="dcterms:W3CDTF">2022-01-03T11:43:04Z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1049-11.2.0.10426</vt:lpwstr>
  </property>
  <property fmtid="{D5CDD505-2E9C-101B-9397-08002B2CF9AE}" pid="3" name="ICV">
    <vt:lpwstr>87750B176F914EE2B7221AAF0308CFF8</vt:lpwstr>
  </property>
</Properties>
</file>