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57" r:id="rId7"/>
    <p:sldId id="258" r:id="rId8"/>
    <p:sldId id="259" r:id="rId9"/>
    <p:sldId id="260" r:id="rId10"/>
    <p:sldId id="264" r:id="rId11"/>
    <p:sldId id="265" r:id="rId12"/>
    <p:sldId id="266" r:id="rId13"/>
    <p:sldId id="261" r:id="rId14"/>
    <p:sldId id="263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F6F2"/>
    <a:srgbClr val="85F3EE"/>
    <a:srgbClr val="41EDE5"/>
    <a:srgbClr val="E0FCFB"/>
    <a:srgbClr val="AAF8F4"/>
    <a:srgbClr val="B1E9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47-F64C-44FB-9795-56A73152C733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8C4F-F514-4E68-A9A5-95B039620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47-F64C-44FB-9795-56A73152C733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8C4F-F514-4E68-A9A5-95B039620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47-F64C-44FB-9795-56A73152C733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8C4F-F514-4E68-A9A5-95B039620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47-F64C-44FB-9795-56A73152C733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8C4F-F514-4E68-A9A5-95B039620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47-F64C-44FB-9795-56A73152C733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8C4F-F514-4E68-A9A5-95B039620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47-F64C-44FB-9795-56A73152C733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8C4F-F514-4E68-A9A5-95B039620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47-F64C-44FB-9795-56A73152C733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8C4F-F514-4E68-A9A5-95B039620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47-F64C-44FB-9795-56A73152C733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8C4F-F514-4E68-A9A5-95B039620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47-F64C-44FB-9795-56A73152C733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8C4F-F514-4E68-A9A5-95B039620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47-F64C-44FB-9795-56A73152C733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8C4F-F514-4E68-A9A5-95B039620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247-F64C-44FB-9795-56A73152C733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8C4F-F514-4E68-A9A5-95B039620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B5247-F64C-44FB-9795-56A73152C733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C8C4F-F514-4E68-A9A5-95B039620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1928802"/>
            <a:ext cx="8429684" cy="1470025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Семинар «Презентация опыта работы школ левобережья в рамках Модели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метапредметной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методической системы по проблемам обеспечения языковой культуры по направлению «Работа со словом на разных предметах»»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929718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Никольская основная школа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Тутаевского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142976" y="485776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571472" y="4572008"/>
            <a:ext cx="892971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8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 ты или глуп,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Велик ты или мал-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знаем мы,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 ты СЛОВО не сказал…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Саади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title"/>
          </p:nvPr>
        </p:nvSpPr>
        <p:spPr>
          <a:xfrm>
            <a:off x="642938" y="0"/>
            <a:ext cx="8229600" cy="1143000"/>
          </a:xfrm>
        </p:spPr>
        <p:txBody>
          <a:bodyPr/>
          <a:lstStyle/>
          <a:p>
            <a:r>
              <a:rPr lang="ru-RU" sz="3600" dirty="0" smtClean="0"/>
              <a:t>Работа со словом на уроках математики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 rtlCol="0">
            <a:noAutofit/>
          </a:bodyPr>
          <a:lstStyle/>
          <a:p>
            <a:pPr marL="0" indent="17463"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Игра «Попробуй найти!»</a:t>
            </a:r>
          </a:p>
          <a:p>
            <a:pPr indent="17463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сообщают классу название главы или параграфа. Ученики должны быстро с помощью оглавления найти данный раздел учебника и зачитать несколько строк из него. Во время игры развиваются внимательность, быстрота реакции, ориентация в логическом изложении математического материала в учебнике.</a:t>
            </a:r>
          </a:p>
          <a:p>
            <a:pPr marL="0" indent="17463"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Верю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верю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(Геометрия 7 класс)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Тупой угол – это угол, который нарисован тупым карандашом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Угол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геометрическая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фигура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Угол состоит из двух пресекающихся прямых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Бывают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углы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остроумные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тупые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Угол состоит из двух лучей, выходящих из одной точки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Равные углы – это те, у которых равны стороны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Биссектриса – это такой угол, у которого три стороны.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Бывает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угол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прямой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Угол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может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быть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тощим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Острый угол – это угол, который меньше прямого</a:t>
            </a:r>
          </a:p>
          <a:p>
            <a:pPr marL="0" indent="360363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После знакомства с основной информацией (текст параграфа, лекция по данной теме) мы возвращаемся к данным утверждениям и просим детей оценить их достоверность, используя полученную на уроке информацию.</a:t>
            </a:r>
          </a:p>
          <a:p>
            <a:pPr marL="0" indent="17463"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463"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>
          <a:xfrm>
            <a:off x="500063" y="-285750"/>
            <a:ext cx="8229600" cy="1143000"/>
          </a:xfrm>
        </p:spPr>
        <p:txBody>
          <a:bodyPr/>
          <a:lstStyle/>
          <a:p>
            <a:r>
              <a:rPr lang="ru-RU" sz="3600" smtClean="0"/>
              <a:t>Работа со словом на уроках математики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2"/>
          </a:xfrm>
        </p:spPr>
        <p:txBody>
          <a:bodyPr rtlCol="0">
            <a:noAutofit/>
          </a:bodyPr>
          <a:lstStyle/>
          <a:p>
            <a:pPr marL="0" indent="17463"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Работа с текстом учебника </a:t>
            </a:r>
          </a:p>
          <a:p>
            <a:pPr marL="0" indent="17463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Ученики должны найти и посчитать в разделе, параграфе  учебника количество предложенных понятий. Во время игры развиваются внимательность, быстрота реакции.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Работа после чтения. </a:t>
            </a:r>
          </a:p>
          <a:p>
            <a:pPr marL="0" indent="1920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 чтения параграфа или главы из учебника ученики должны обязательно высказать свое отношение и свои мысли о прочитанном, привести свои примеры. Важно, чтобы ученики смогли сопоставить прочитанное с тем, что уже знали.</a:t>
            </a:r>
          </a:p>
          <a:p>
            <a:pPr marL="0" indent="1920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 изучения на уроке темы даётся задание составить по материалу учебника контрольные вопросы. Каждый пишет свои вопросы на листочках, которые прикрепляются на «дерево знаний» (изображение на доске). В начале следующего урока ещё раз прочитывается текст учебника, после чего с «дерева знаний» снимаются листочки, вопросы зачитываются, учащиеся отвечают на них. Такая работа развивает самостоятельность мышления,   речевые умения и снижает утомляемость.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Мнемоника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искусство запоминания - помогает выучить громоздкие формулы или правила, переводя их на язык смешных ассоциаций, созвучных фраз или стихов. Мнемонических правил много.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Римские цифры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М=1000,Д=500,С=100,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=50,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=10,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=5,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ы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арим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очные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имоны,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ватит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сем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ещё останется. </a:t>
            </a:r>
          </a:p>
          <a:p>
            <a:pPr marL="0" indent="17463"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title"/>
          </p:nvPr>
        </p:nvSpPr>
        <p:spPr>
          <a:xfrm>
            <a:off x="500063" y="-285750"/>
            <a:ext cx="8229600" cy="1143000"/>
          </a:xfrm>
        </p:spPr>
        <p:txBody>
          <a:bodyPr/>
          <a:lstStyle/>
          <a:p>
            <a:r>
              <a:rPr lang="ru-RU" sz="3600" smtClean="0"/>
              <a:t>Работа со словом на уроках математики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500042"/>
            <a:ext cx="8501122" cy="6072187"/>
          </a:xfrm>
        </p:spPr>
        <p:txBody>
          <a:bodyPr rtlCol="0">
            <a:noAutofit/>
          </a:bodyPr>
          <a:lstStyle/>
          <a:p>
            <a:pPr marL="0" indent="17463"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Кластеры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переводе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означает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пучок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созвездие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463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ыделение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смысловых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единиц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текста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графическое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оформление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определенном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порядке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463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463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463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463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463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463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463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85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Составление кластера позволяет учащимся свободно и открыто думать по поводу какой-либо темы. Ученик записывает в центре листа ключевое понятие, а от него рисует в разные стороны стрелки-лучи, которые соединяют слово с другими, от которых в свою очередь лучи расходятся далее и далее. Кластер может быть использован на самых разных стадиях урока. Например, этот прием может быть применен в стадии вызова, когда мы систематизируем информацию до знакомства с основным источником (текстом) в виде вопросов или заголовков смысловых блоков. </a:t>
            </a:r>
          </a:p>
          <a:p>
            <a:pPr marL="0" indent="45085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Большой потенциал имеет этот прием и на стадии рефлексии: это исправления неверных предположений, заполнение на основе новой информации, установление причинно-следственных связей между отдельными смысловыми блоками. </a:t>
            </a:r>
          </a:p>
          <a:p>
            <a:pPr marL="0" indent="17463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463"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Рисунок 5" descr="Четырёхугольник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500174"/>
            <a:ext cx="3071820" cy="230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со словом на уроках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исторического корня у слов</a:t>
            </a:r>
          </a:p>
          <a:p>
            <a:r>
              <a:rPr lang="ru-RU" dirty="0" smtClean="0"/>
              <a:t>Работа над орфографией слова</a:t>
            </a:r>
          </a:p>
          <a:p>
            <a:r>
              <a:rPr lang="ru-RU" dirty="0" smtClean="0"/>
              <a:t>Работа со сложными словами(выписывание непонятных для детей терминов</a:t>
            </a:r>
            <a:r>
              <a:rPr lang="ru-RU" dirty="0"/>
              <a:t>)</a:t>
            </a:r>
            <a:endParaRPr lang="ru-RU" dirty="0" smtClean="0"/>
          </a:p>
          <a:p>
            <a:r>
              <a:rPr lang="ru-RU" dirty="0" smtClean="0"/>
              <a:t>Словарный диктант (толкование-термин)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со словом на уроках биологии  и географии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Работа с терминами</a:t>
            </a:r>
          </a:p>
          <a:p>
            <a:r>
              <a:rPr lang="ru-RU" dirty="0" smtClean="0"/>
              <a:t>Создание </a:t>
            </a:r>
            <a:r>
              <a:rPr lang="ru-RU" dirty="0" err="1" smtClean="0"/>
              <a:t>синквейнов</a:t>
            </a:r>
            <a:endParaRPr lang="ru-RU" dirty="0" smtClean="0"/>
          </a:p>
          <a:p>
            <a:r>
              <a:rPr lang="ru-RU" dirty="0" smtClean="0"/>
              <a:t>Составление краткого толкового словаря по теме</a:t>
            </a:r>
          </a:p>
          <a:p>
            <a:r>
              <a:rPr lang="ru-RU" dirty="0" smtClean="0"/>
              <a:t>Фонетический анализ слова при знакомстве с географическими названиями</a:t>
            </a:r>
          </a:p>
          <a:p>
            <a:r>
              <a:rPr lang="ru-RU" dirty="0" smtClean="0"/>
              <a:t>Работа над многозначностью</a:t>
            </a:r>
          </a:p>
          <a:p>
            <a:r>
              <a:rPr lang="ru-RU" dirty="0" smtClean="0"/>
              <a:t>Соединение слова с его определением</a:t>
            </a:r>
          </a:p>
          <a:p>
            <a:r>
              <a:rPr lang="ru-RU" dirty="0" smtClean="0"/>
              <a:t>Географический диктант</a:t>
            </a:r>
          </a:p>
          <a:p>
            <a:r>
              <a:rPr lang="ru-RU" dirty="0" smtClean="0"/>
              <a:t>Работа с текстом учебника и атласа и отображение географических объектах на контурной карте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со словом на уроках в начальной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Приём  «какография» (текст написан с орфографическими ошибками, дети находят и исправляют)</a:t>
            </a:r>
          </a:p>
          <a:p>
            <a:pPr algn="just"/>
            <a:r>
              <a:rPr lang="ru-RU" dirty="0" smtClean="0"/>
              <a:t>Приём орфографического проговаривания</a:t>
            </a:r>
          </a:p>
          <a:p>
            <a:pPr algn="just"/>
            <a:r>
              <a:rPr lang="ru-RU" dirty="0" smtClean="0"/>
              <a:t>Комментированное письмо</a:t>
            </a:r>
          </a:p>
          <a:p>
            <a:pPr algn="just"/>
            <a:r>
              <a:rPr lang="ru-RU" dirty="0" smtClean="0"/>
              <a:t>Выделение орфограммы в слове </a:t>
            </a:r>
            <a:r>
              <a:rPr lang="ru-RU" dirty="0" err="1" smtClean="0"/>
              <a:t>цветом,размером</a:t>
            </a:r>
            <a:endParaRPr lang="ru-RU" dirty="0" smtClean="0"/>
          </a:p>
          <a:p>
            <a:pPr algn="just"/>
            <a:r>
              <a:rPr lang="ru-RU" dirty="0" smtClean="0"/>
              <a:t>Поиск и графическое выделение орфограммы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Работа со словом в рамках программы формирования языковой культуры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Для формирования перечня слов для словарного диктанта для обучающихся 5 – 9 классов были выбраны предметы гуманитарного цикла (русский язык, литература, история, обществознание). После проведения словарного диктанта слова были размещены в образовательном пространстве школы.</a:t>
            </a:r>
          </a:p>
          <a:p>
            <a:pPr algn="just"/>
            <a:r>
              <a:rPr lang="ru-RU" dirty="0" smtClean="0"/>
              <a:t>Ниже представлены результаты двух диктантов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Перечень слов и количество детей, допустивших ошибки в данных словах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Предложение – 0/0</a:t>
            </a:r>
            <a:endParaRPr lang="ru-RU" dirty="0" smtClean="0"/>
          </a:p>
          <a:p>
            <a:pPr lvl="0"/>
            <a:r>
              <a:rPr lang="ru-RU" dirty="0" smtClean="0"/>
              <a:t>Словосочетание – 1/2</a:t>
            </a:r>
            <a:endParaRPr lang="ru-RU" dirty="0" smtClean="0"/>
          </a:p>
          <a:p>
            <a:pPr lvl="0"/>
            <a:r>
              <a:rPr lang="ru-RU" dirty="0" smtClean="0"/>
              <a:t>Орфограмма – 3/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Грамматика – 7/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Цитата – 1/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Инцидент – 2/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Образование – 2/2</a:t>
            </a:r>
            <a:endParaRPr lang="ru-RU" dirty="0" smtClean="0"/>
          </a:p>
          <a:p>
            <a:pPr lvl="0"/>
            <a:r>
              <a:rPr lang="ru-RU" dirty="0" smtClean="0"/>
              <a:t>Самооценка – 0/0</a:t>
            </a:r>
            <a:endParaRPr lang="ru-RU" dirty="0" smtClean="0"/>
          </a:p>
          <a:p>
            <a:pPr lvl="0"/>
            <a:r>
              <a:rPr lang="ru-RU" dirty="0" smtClean="0"/>
              <a:t>Эрудиция – 2/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Пересказ – 2/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Рассказ – 3/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Дисциплина – 3/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Аллегория – 2/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Олицетворение – 5/</a:t>
            </a:r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Монолог – 2/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Мировоззрение – 6/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Композиция – 2/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Конституция – 1/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Честность – 1/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Баллада – 2/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Перечень слов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Демократия – 1/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Каллиграфия – 8/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Меценат – 3/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Оратор – 2/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Хронология – 1/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Цивилизация – 1/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Суффикс – 1/1</a:t>
            </a:r>
            <a:endParaRPr lang="ru-RU" dirty="0" smtClean="0"/>
          </a:p>
          <a:p>
            <a:pPr lvl="0"/>
            <a:r>
              <a:rPr lang="ru-RU" dirty="0" smtClean="0"/>
              <a:t>Сочинение – 3/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Обстоятельство – 1/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Тезис – 1/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IMG_20201210_132049_resized_20201217_0154228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1500174"/>
            <a:ext cx="3143254" cy="4191005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01210_132122_resized_20201217_0154218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45" y="785794"/>
            <a:ext cx="3750495" cy="5000660"/>
          </a:xfrm>
          <a:prstGeom prst="rect">
            <a:avLst/>
          </a:prstGeom>
        </p:spPr>
      </p:pic>
      <p:pic>
        <p:nvPicPr>
          <p:cNvPr id="3" name="Рисунок 2" descr="IMG_20201210_132023_resized_20201217_015420574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857232"/>
            <a:ext cx="4857783" cy="3643338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Работа со словом на уроках русского языка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Различные </a:t>
            </a:r>
            <a:r>
              <a:rPr lang="ru-RU" dirty="0"/>
              <a:t>виды </a:t>
            </a:r>
            <a:r>
              <a:rPr lang="ru-RU" dirty="0" smtClean="0"/>
              <a:t>диктантов</a:t>
            </a:r>
          </a:p>
          <a:p>
            <a:r>
              <a:rPr lang="ru-RU" dirty="0" smtClean="0"/>
              <a:t>словарный </a:t>
            </a:r>
            <a:r>
              <a:rPr lang="ru-RU" dirty="0"/>
              <a:t>диктант </a:t>
            </a:r>
          </a:p>
          <a:p>
            <a:r>
              <a:rPr lang="ru-RU" dirty="0" smtClean="0"/>
              <a:t> </a:t>
            </a:r>
            <a:r>
              <a:rPr lang="ru-RU" dirty="0"/>
              <a:t>диктант по </a:t>
            </a:r>
            <a:r>
              <a:rPr lang="ru-RU" dirty="0" smtClean="0"/>
              <a:t>памяти</a:t>
            </a:r>
          </a:p>
          <a:p>
            <a:r>
              <a:rPr lang="ru-RU" dirty="0" smtClean="0"/>
              <a:t> </a:t>
            </a:r>
            <a:r>
              <a:rPr lang="ru-RU" dirty="0"/>
              <a:t>диктант «Угадай словечко»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зрительный диктант </a:t>
            </a:r>
          </a:p>
          <a:p>
            <a:r>
              <a:rPr lang="ru-RU" dirty="0" smtClean="0"/>
              <a:t>лексический диктант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Работа со словом на уроках русского языка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ru-RU" dirty="0" smtClean="0"/>
              <a:t>Работа </a:t>
            </a:r>
            <a:r>
              <a:rPr lang="ru-RU" dirty="0"/>
              <a:t>со </a:t>
            </a:r>
            <a:r>
              <a:rPr lang="ru-RU" dirty="0" smtClean="0"/>
              <a:t>словарями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Рассказ </a:t>
            </a:r>
            <a:r>
              <a:rPr lang="ru-RU" dirty="0"/>
              <a:t>с использованием </a:t>
            </a:r>
            <a:r>
              <a:rPr lang="ru-RU" dirty="0" smtClean="0"/>
              <a:t>фразеологизмов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Речевая </a:t>
            </a:r>
            <a:r>
              <a:rPr lang="ru-RU" dirty="0" smtClean="0"/>
              <a:t>ситуация с использованием глагола с разными </a:t>
            </a:r>
            <a:r>
              <a:rPr lang="ru-RU" dirty="0" smtClean="0"/>
              <a:t>приставками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Нахождение </a:t>
            </a:r>
            <a:r>
              <a:rPr lang="ru-RU" dirty="0" smtClean="0"/>
              <a:t>ошибок в выборе </a:t>
            </a:r>
            <a:r>
              <a:rPr lang="ru-RU" dirty="0" smtClean="0"/>
              <a:t>слова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Нахождение </a:t>
            </a:r>
            <a:r>
              <a:rPr lang="ru-RU" dirty="0" smtClean="0"/>
              <a:t>лишнего слова </a:t>
            </a:r>
            <a:endParaRPr lang="ru-RU" dirty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Работа со словом на уроках литературы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Работа с литературными терминами.</a:t>
            </a:r>
          </a:p>
          <a:p>
            <a:pPr algn="just"/>
            <a:r>
              <a:rPr lang="ru-RU" dirty="0" smtClean="0"/>
              <a:t>Работа со словом при проведении анализа текста(определение значения  слова , его многозначности , соотнесение устаревших слов с их значением).</a:t>
            </a:r>
          </a:p>
          <a:p>
            <a:pPr algn="just"/>
            <a:r>
              <a:rPr lang="ru-RU" dirty="0" smtClean="0"/>
              <a:t>Подбор синонимов и антонимов.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со словом на уроках иностранного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Работа с однокоренными словами (</a:t>
            </a:r>
            <a:r>
              <a:rPr lang="en-US" dirty="0" err="1" smtClean="0"/>
              <a:t>Wortfamilien</a:t>
            </a:r>
            <a:r>
              <a:rPr lang="en-US" dirty="0" smtClean="0"/>
              <a:t>)</a:t>
            </a:r>
          </a:p>
          <a:p>
            <a:pPr algn="just"/>
            <a:r>
              <a:rPr lang="ru-RU" dirty="0" smtClean="0"/>
              <a:t>Составление </a:t>
            </a:r>
            <a:r>
              <a:rPr lang="ru-RU" dirty="0" err="1" smtClean="0"/>
              <a:t>ассоциограмм</a:t>
            </a:r>
            <a:r>
              <a:rPr lang="ru-RU" dirty="0" smtClean="0"/>
              <a:t> по теме</a:t>
            </a:r>
          </a:p>
          <a:p>
            <a:pPr algn="just"/>
            <a:r>
              <a:rPr lang="ru-RU" dirty="0" smtClean="0"/>
              <a:t>Работа с формулами речевого этикета</a:t>
            </a:r>
          </a:p>
          <a:p>
            <a:pPr algn="just"/>
            <a:r>
              <a:rPr lang="ru-RU" dirty="0" smtClean="0"/>
              <a:t>Лексические таблицы</a:t>
            </a:r>
          </a:p>
          <a:p>
            <a:pPr algn="just"/>
            <a:r>
              <a:rPr lang="ru-RU" dirty="0" smtClean="0"/>
              <a:t>Тексты с пропусками –</a:t>
            </a:r>
            <a:r>
              <a:rPr lang="en-US" dirty="0" err="1" smtClean="0"/>
              <a:t>Luckentexte</a:t>
            </a:r>
            <a:endParaRPr lang="en-US" dirty="0"/>
          </a:p>
          <a:p>
            <a:pPr algn="just"/>
            <a:r>
              <a:rPr lang="ru-RU" dirty="0" smtClean="0"/>
              <a:t>Работа с прагматическими текстами</a:t>
            </a:r>
          </a:p>
          <a:p>
            <a:pPr algn="just"/>
            <a:r>
              <a:rPr lang="ru-RU" dirty="0" smtClean="0"/>
              <a:t>Работа со словарной статьёй 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987</Words>
  <Application>Microsoft Office PowerPoint</Application>
  <PresentationFormat>Экран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Семинар «Презентация опыта работы школ левобережья в рамках Модели метапредметной методической системы по проблемам обеспечения языковой культуры по направлению «Работа со словом на разных предметах»»</vt:lpstr>
      <vt:lpstr>Работа со словом в рамках программы формирования языковой культуры</vt:lpstr>
      <vt:lpstr>Перечень слов и количество детей, допустивших ошибки в данных словах</vt:lpstr>
      <vt:lpstr>Перечень слов</vt:lpstr>
      <vt:lpstr>Слайд 5</vt:lpstr>
      <vt:lpstr>Работа со словом на уроках русского языка</vt:lpstr>
      <vt:lpstr>Работа со словом на уроках русского языка</vt:lpstr>
      <vt:lpstr>Работа со словом на уроках литературы</vt:lpstr>
      <vt:lpstr>Работа со словом на уроках иностранного языка</vt:lpstr>
      <vt:lpstr>Работа со словом на уроках математики</vt:lpstr>
      <vt:lpstr>Работа со словом на уроках математики</vt:lpstr>
      <vt:lpstr>Работа со словом на уроках математики</vt:lpstr>
      <vt:lpstr>Работа со словом на уроках истории</vt:lpstr>
      <vt:lpstr>Работа со словом на уроках биологии  и географии</vt:lpstr>
      <vt:lpstr>Работа со словом на уроках в начальной школе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«Презентация опыта работы школ левобережья в рамках Модели метапредметной методической системы по проблемам обеспечения языковой культуры по направлению «Работа со словом на разных предметах»»</dc:title>
  <dc:creator>МОУ Никольская ОШ</dc:creator>
  <cp:lastModifiedBy>МОУ Никольская ОШ</cp:lastModifiedBy>
  <cp:revision>24</cp:revision>
  <dcterms:created xsi:type="dcterms:W3CDTF">2020-12-16T10:49:49Z</dcterms:created>
  <dcterms:modified xsi:type="dcterms:W3CDTF">2020-12-17T12:14:03Z</dcterms:modified>
</cp:coreProperties>
</file>