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66" r:id="rId4"/>
    <p:sldId id="257" r:id="rId5"/>
    <p:sldId id="259" r:id="rId7"/>
    <p:sldId id="262" r:id="rId8"/>
    <p:sldId id="261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82"/>
  </p:normalViewPr>
  <p:slideViewPr>
    <p:cSldViewPr showGuides="1">
      <p:cViewPr>
        <p:scale>
          <a:sx n="94" d="100"/>
          <a:sy n="94" d="100"/>
        </p:scale>
        <p:origin x="-88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8C22261-D70B-482B-AE26-0E1EA9E3FB49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anose="020B0604030504040204" pitchFamily="34" charset="0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>
              <a:buNone/>
            </a:pPr>
            <a:fld id="{9A0DB2DC-4C9A-4742-B13C-FB6460FD3503}" type="slidenum">
              <a:rPr lang="ru-RU" sz="1200" dirty="0"/>
            </a:fld>
            <a:endParaRPr lang="ru-RU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31748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 eaLnBrk="1" hangingPunct="1">
              <a:spcBef>
                <a:spcPct val="0"/>
              </a:spcBef>
            </a:pPr>
            <a:fld id="{9A0DB2DC-4C9A-4742-B13C-FB6460FD3503}" type="slidenum">
              <a:rPr lang="ru-RU" altLang="ru-RU" dirty="0">
                <a:latin typeface="Tahoma" panose="020B0604030504040204" pitchFamily="34" charset="0"/>
              </a:rPr>
            </a:fld>
            <a:endParaRPr lang="ru-RU" altLang="ru-RU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PhAnim="0" showMasterSp="0">
  <p:cSld name="Титульный слайд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ирог 12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Овал 13"/>
          <p:cNvSpPr/>
          <p:nvPr/>
        </p:nvSpPr>
        <p:spPr>
          <a:xfrm>
            <a:off x="168275" y="20638"/>
            <a:ext cx="1703388" cy="17033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Кольцо 15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Прямоугольник 17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1157288" y="1344613"/>
            <a:ext cx="63500" cy="6508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1" name="Дата 6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3" name="Нижний колонтитул 1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5" name="Номер слайда 9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p>
            <a:pPr algn="ctr">
              <a:buNone/>
            </a:pPr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Tahoma" panose="020B0604030504040204" pitchFamily="34" charset="0"/>
              </a:rPr>
            </a:fld>
            <a:endParaRPr lang="ru-RU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Tahoma" panose="020B0604030504040204" pitchFamily="34" charset="0"/>
              </a:rPr>
            </a:fld>
            <a:endParaRPr lang="ru-RU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Tahoma" panose="020B0604030504040204" pitchFamily="34" charset="0"/>
              </a:rPr>
            </a:fld>
            <a:endParaRPr lang="ru-RU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Tahoma" panose="020B0604030504040204" pitchFamily="34" charset="0"/>
              </a:rPr>
            </a:fld>
            <a:endParaRPr lang="ru-RU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18" name="Дата 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p>
            <a:pPr algn="ctr">
              <a:buNone/>
            </a:pPr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Tahoma" panose="020B0604030504040204" pitchFamily="34" charset="0"/>
              </a:rPr>
            </a:fld>
            <a:endParaRPr lang="ru-RU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Дата 6"/>
          <p:cNvSpPr>
            <a:spLocks noGrp="1"/>
          </p:cNvSpPr>
          <p:nvPr>
            <p:ph type="dt" sz="half" idx="1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4" name="Нижний колонтитул 7"/>
          <p:cNvSpPr>
            <a:spLocks noGrp="1"/>
          </p:cNvSpPr>
          <p:nvPr>
            <p:ph type="ftr" sz="quarter" idx="1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6" name="Номер слайда 8"/>
          <p:cNvSpPr>
            <a:spLocks noGrp="1"/>
          </p:cNvSpPr>
          <p:nvPr>
            <p:ph type="sldNum" sz="quarter" idx="1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p>
            <a:pPr algn="ctr">
              <a:buNone/>
            </a:pPr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Tahoma" panose="020B0604030504040204" pitchFamily="34" charset="0"/>
              </a:rPr>
            </a:fld>
            <a:endParaRPr lang="ru-RU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014413" y="0"/>
            <a:ext cx="81295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Прямоугольник 13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Дата 1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7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p>
            <a:pPr algn="ctr">
              <a:buNone/>
            </a:pPr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Дата 4"/>
          <p:cNvSpPr>
            <a:spLocks noGrp="1"/>
          </p:cNvSpPr>
          <p:nvPr>
            <p:ph type="dt" sz="half" idx="1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4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p>
            <a:pPr algn="ctr">
              <a:buNone/>
            </a:pPr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marL="0" marR="0" lvl="0" indent="-283210" algn="l" defTabSz="914400" rtl="0" eaLnBrk="1" fontAlgn="base" latinLnBrk="0" hangingPunct="1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 rot="19468671">
            <a:off x="396875" y="954088"/>
            <a:ext cx="685800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Блок-схема: процесс 1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vert="horz" wrap="square" lIns="91440" tIns="274320" rIns="91440" bIns="45720" numCol="1" anchor="t" anchorCtr="0" compatLnSpc="1">
            <a:normAutofit/>
          </a:bodyPr>
          <a:lstStyle>
            <a:lvl1pPr indent="0">
              <a:buNone/>
              <a:defRPr sz="3200"/>
            </a:lvl1pPr>
          </a:lstStyle>
          <a:p>
            <a:pPr marL="365125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17" name="Дата 4"/>
          <p:cNvSpPr>
            <a:spLocks noGrp="1"/>
          </p:cNvSpPr>
          <p:nvPr>
            <p:ph type="dt" sz="half" idx="1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9" name="Номер слайда 6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p>
            <a:pPr algn="ctr">
              <a:buNone/>
            </a:pPr>
            <a:fld id="{9A0DB2DC-4C9A-4742-B13C-FB6460FD3503}" type="slidenum">
              <a:rPr lang="ru-RU" dirty="0"/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ru-RU" altLang="ru-RU" dirty="0"/>
              <a:t>Образец текста</a:t>
            </a:r>
            <a:endParaRPr lang="ru-RU" altLang="ru-RU" dirty="0"/>
          </a:p>
          <a:p>
            <a:pPr lvl="1"/>
            <a:r>
              <a:rPr lang="ru-RU" altLang="ru-RU" dirty="0"/>
              <a:t>Второй уровень</a:t>
            </a:r>
            <a:endParaRPr lang="ru-RU" altLang="ru-RU" dirty="0"/>
          </a:p>
          <a:p>
            <a:pPr lvl="2"/>
            <a:r>
              <a:rPr lang="ru-RU" altLang="ru-RU" dirty="0"/>
              <a:t>Третий уровень</a:t>
            </a:r>
            <a:endParaRPr lang="ru-RU" altLang="ru-RU" dirty="0"/>
          </a:p>
          <a:p>
            <a:pPr lvl="3"/>
            <a:r>
              <a:rPr lang="ru-RU" altLang="ru-RU" dirty="0"/>
              <a:t>Четвертый уровень</a:t>
            </a:r>
            <a:endParaRPr lang="ru-RU" altLang="ru-RU" dirty="0"/>
          </a:p>
          <a:p>
            <a:pPr lvl="4"/>
            <a:r>
              <a:rPr lang="ru-RU" altLang="ru-RU" dirty="0"/>
              <a:t>Пятый уровень</a:t>
            </a:r>
            <a:endParaRPr lang="en-US" altLang="ru-RU" dirty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bg2">
                  <a:shade val="50000"/>
                  <a:satMod val="200000"/>
                </a:schemeClr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+mn-cs"/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rgbClr val="B5A788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ru-RU" dirty="0">
                <a:latin typeface="Tahoma" panose="020B0604030504040204" pitchFamily="34" charset="0"/>
              </a:rPr>
            </a:fld>
            <a:endParaRPr lang="ru-RU" dirty="0">
              <a:latin typeface="Tahoma" panose="020B060403050404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anose="020B0503020204020204" pitchFamily="34" charset="0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6855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355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7305" indent="-182880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331595" y="904875"/>
            <a:ext cx="7407275" cy="5111115"/>
          </a:xfrm>
        </p:spPr>
        <p:txBody>
          <a:bodyPr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948815" y="514985"/>
            <a:ext cx="6890385" cy="4411345"/>
          </a:xfrm>
        </p:spPr>
        <p:txBody>
          <a:bodyPr vert="horz" wrap="square" lIns="91440" tIns="0" rIns="91440" bIns="45720" numCol="1" anchor="t" anchorCtr="0" compatLnSpc="1">
            <a:normAutofit/>
          </a:bodyPr>
          <a:lstStyle/>
          <a:p>
            <a:pPr marL="27305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«Текст урока: выбор эффективного пути» 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b="1" i="1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+mn-ea"/>
              </a:rPr>
              <a:t>Учебный предмет:</a:t>
            </a:r>
            <a:r>
              <a:rPr lang="ru-RU" b="1" i="1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+mn-ea"/>
              </a:rPr>
              <a:t> русский язык</a:t>
            </a:r>
            <a:br>
              <a:rPr lang="ru-RU" b="1" i="1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+mn-ea"/>
              </a:rPr>
            </a:br>
            <a:r>
              <a:rPr lang="ru-RU" b="1" i="1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+mn-ea"/>
              </a:rPr>
              <a:t>Учебная тема: </a:t>
            </a:r>
            <a:r>
              <a:rPr lang="ru-RU" b="1" i="1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+mn-ea"/>
              </a:rPr>
              <a:t>Описание помещения</a:t>
            </a:r>
            <a:br>
              <a:rPr lang="ru-RU" b="1" i="1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+mn-ea"/>
              </a:rPr>
            </a:br>
            <a:r>
              <a:rPr lang="ru-RU" b="1" i="1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+mn-ea"/>
              </a:rPr>
              <a:t>Класс:  </a:t>
            </a:r>
            <a:r>
              <a:rPr lang="ru-RU" b="1" i="1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+mn-ea"/>
              </a:rPr>
              <a:t>6</a:t>
            </a:r>
            <a:br>
              <a:rPr lang="ru-RU" b="1" i="1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+mn-ea"/>
              </a:rPr>
            </a:br>
            <a:r>
              <a:rPr lang="ru-RU" b="1" i="1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+mn-ea"/>
              </a:rPr>
              <a:t>Название учебной ситуации:</a:t>
            </a:r>
            <a:r>
              <a:rPr lang="ru-RU" b="1" i="1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  <a:sym typeface="+mn-ea"/>
              </a:rPr>
              <a:t>  «А у нас в квартире газ. А у вас?»</a:t>
            </a:r>
            <a:endParaRPr kumimoji="0" lang="ru-RU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endParaRPr lang="ru-RU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8" cy="1462088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99" name="Rectangle 5"/>
          <p:cNvSpPr>
            <a:spLocks noGrp="1"/>
          </p:cNvSpPr>
          <p:nvPr>
            <p:ph type="body" sz="half" idx="1"/>
          </p:nvPr>
        </p:nvSpPr>
        <p:spPr>
          <a:xfrm>
            <a:off x="1259840" y="764540"/>
            <a:ext cx="7406640" cy="4685030"/>
          </a:xfrm>
        </p:spPr>
        <p:txBody>
          <a:bodyPr vert="horz" wrap="square" lIns="91440" tIns="45720" rIns="91440" bIns="45720" anchor="t" anchorCtr="0"/>
          <a:p>
            <a:pPr lvl="1" algn="just" eaLnBrk="1" hangingPunct="1">
              <a:buClr>
                <a:schemeClr val="accent1"/>
              </a:buClr>
              <a:buSzTx/>
              <a:buFont typeface="Verdana" panose="020B0604030504040204" pitchFamily="34" charset="0"/>
            </a:pPr>
            <a:r>
              <a:rPr lang="ru-RU" altLang="ru-RU" sz="2000" dirty="0"/>
              <a:t> </a:t>
            </a:r>
            <a:r>
              <a:rPr lang="ru-RU" altLang="ru-RU" sz="2000" b="1" i="1" dirty="0">
                <a:solidFill>
                  <a:srgbClr val="FF0000"/>
                </a:solidFill>
              </a:rPr>
              <a:t> </a:t>
            </a:r>
            <a:r>
              <a:rPr lang="ru-RU" altLang="ru-RU" b="1" i="1" dirty="0">
                <a:solidFill>
                  <a:schemeClr val="tx1"/>
                </a:solidFill>
              </a:rPr>
              <a:t>Планируемые результаты:</a:t>
            </a:r>
            <a:endParaRPr lang="ru-RU" altLang="ru-RU" b="1" i="1" dirty="0">
              <a:solidFill>
                <a:schemeClr val="tx1"/>
              </a:solidFill>
            </a:endParaRPr>
          </a:p>
          <a:p>
            <a:pPr lvl="1" algn="just" eaLnBrk="1" hangingPunct="1">
              <a:buClr>
                <a:schemeClr val="accent1"/>
              </a:buClr>
              <a:buSzTx/>
              <a:buFont typeface="Verdana" panose="020B0604030504040204" pitchFamily="34" charset="0"/>
            </a:pPr>
            <a:endParaRPr lang="ru-RU" altLang="ru-RU" b="1" i="1" dirty="0">
              <a:solidFill>
                <a:schemeClr val="tx1"/>
              </a:solidFill>
            </a:endParaRPr>
          </a:p>
          <a:p>
            <a:pPr lvl="1" algn="just" eaLnBrk="1" hangingPunct="1">
              <a:buClr>
                <a:schemeClr val="accent1"/>
              </a:buClr>
              <a:buSzTx/>
              <a:buFont typeface="Verdana" panose="020B0604030504040204" pitchFamily="34" charset="0"/>
            </a:pPr>
            <a:r>
              <a:rPr lang="ru-RU" altLang="ru-RU" sz="2000" b="1" i="1" dirty="0">
                <a:solidFill>
                  <a:schemeClr val="tx1"/>
                </a:solidFill>
              </a:rPr>
              <a:t>Личностные:</a:t>
            </a:r>
            <a:r>
              <a:rPr lang="ru-RU" altLang="ru-RU" sz="2000" b="1" i="1" dirty="0">
                <a:solidFill>
                  <a:srgbClr val="FF0000"/>
                </a:solidFill>
              </a:rPr>
              <a:t> формирование творческой самореализации.</a:t>
            </a:r>
            <a:endParaRPr lang="ru-RU" altLang="ru-RU" sz="2000" b="1" i="1" dirty="0">
              <a:solidFill>
                <a:srgbClr val="FF0000"/>
              </a:solidFill>
            </a:endParaRPr>
          </a:p>
          <a:p>
            <a:pPr lvl="1" algn="just" eaLnBrk="1" hangingPunct="1">
              <a:buClr>
                <a:schemeClr val="accent1"/>
              </a:buClr>
              <a:buSzTx/>
              <a:buFont typeface="Verdana" panose="020B0604030504040204" pitchFamily="34" charset="0"/>
            </a:pPr>
            <a:r>
              <a:rPr lang="ru-RU" altLang="ru-RU" sz="2000" b="1" i="1" dirty="0">
                <a:solidFill>
                  <a:schemeClr val="tx1"/>
                </a:solidFill>
              </a:rPr>
              <a:t>Метапредметные: </a:t>
            </a:r>
            <a:r>
              <a:rPr lang="ru-RU" altLang="ru-RU" sz="2000" b="1" i="1" dirty="0">
                <a:solidFill>
                  <a:srgbClr val="FF0000"/>
                </a:solidFill>
              </a:rPr>
              <a:t>анализировать языковой материал; строить речевое высказывание в устной и посьменной форме, находить, интерпретировать и оценивать информацию; работать в группе; ставить цель, планировать, осуществлять взаимооценку.</a:t>
            </a:r>
            <a:endParaRPr lang="ru-RU" altLang="ru-RU" sz="2000" b="1" i="1" dirty="0">
              <a:solidFill>
                <a:srgbClr val="FF0000"/>
              </a:solidFill>
            </a:endParaRPr>
          </a:p>
          <a:p>
            <a:pPr lvl="1" algn="just" eaLnBrk="1" hangingPunct="1">
              <a:buClr>
                <a:schemeClr val="accent1"/>
              </a:buClr>
              <a:buSzTx/>
              <a:buFont typeface="Verdana" panose="020B0604030504040204" pitchFamily="34" charset="0"/>
            </a:pPr>
            <a:r>
              <a:rPr lang="ru-RU" altLang="ru-RU" sz="2000" b="1" i="1" dirty="0">
                <a:solidFill>
                  <a:schemeClr val="tx1"/>
                </a:solidFill>
              </a:rPr>
              <a:t>Предметные:</a:t>
            </a:r>
            <a:r>
              <a:rPr lang="ru-RU" altLang="ru-RU" sz="2000" b="1" i="1" dirty="0">
                <a:solidFill>
                  <a:srgbClr val="FF0000"/>
                </a:solidFill>
              </a:rPr>
              <a:t> использовать знания описания помещения для проектирования интерьера помещения.</a:t>
            </a:r>
            <a:endParaRPr lang="ru-RU" altLang="ru-RU" sz="2000" b="1" i="1" dirty="0">
              <a:solidFill>
                <a:srgbClr val="FF0000"/>
              </a:solidFill>
            </a:endParaRPr>
          </a:p>
        </p:txBody>
      </p:sp>
      <p:pic>
        <p:nvPicPr>
          <p:cNvPr id="9220" name="Содержимое 5" descr="DSCN0096.JPG"/>
          <p:cNvPicPr>
            <a:picLocks noGrp="1" noChangeAspect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10764838" y="3159125"/>
            <a:ext cx="3592512" cy="2693988"/>
          </a:xfrm>
        </p:spPr>
      </p:pic>
    </p:spTree>
  </p:cSld>
  <p:clrMapOvr>
    <a:masterClrMapping/>
  </p:clrMapOvr>
  <p:transition spd="med" advTm="6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188913"/>
            <a:ext cx="7793038" cy="1462088"/>
          </a:xfr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435100" y="1982470"/>
            <a:ext cx="7499350" cy="4265930"/>
          </a:xfr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82550" marR="0" lvl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Краткое описание задачи:</a:t>
            </a: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550" marR="0" lvl="0" indent="0" algn="just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kumimoji="0" lang="ru-RU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Перед выполнением учебной ситуации «А у нас в квартире газ. А у вас?» вам будет предложен для прочтения текст. Отвечая на вопросы к нему и выполняя определённые задания, вы сможете научиться планировать внутреннее пространство помещения, в котором находитесь.</a:t>
            </a: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1043940" y="1307465"/>
            <a:ext cx="7644130" cy="704215"/>
          </a:xfrm>
        </p:spPr>
        <p:txBody>
          <a:bodyPr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Читательское умение: 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Находить и извлекать информацию в тексте</a:t>
            </a:r>
            <a:b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Вопросы</a:t>
            </a:r>
            <a:b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47495" y="2845435"/>
            <a:ext cx="7054850" cy="3230880"/>
          </a:xfrm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Каково значение слова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«интерьер»?</a:t>
            </a: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С чем связано существование интерьера?</a:t>
            </a: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Какие слова расширяют смысловое поле слова «интерьер»?</a:t>
            </a: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 Как изменялись виды интерьера?</a:t>
            </a: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316" name="Содержимое 5" descr="DSCN0093.JPG"/>
          <p:cNvPicPr>
            <a:picLocks noGrp="1" noChangeAspect="1"/>
          </p:cNvPicPr>
          <p:nvPr>
            <p:ph sz="half" idx="2"/>
          </p:nvPr>
        </p:nvPicPr>
        <p:blipFill>
          <a:blip r:embed="rId1"/>
          <a:srcRect/>
          <a:stretch>
            <a:fillRect/>
          </a:stretch>
        </p:blipFill>
        <p:spPr>
          <a:xfrm>
            <a:off x="10909300" y="2492375"/>
            <a:ext cx="4619625" cy="378618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1182688" y="188278"/>
            <a:ext cx="7793038" cy="1643063"/>
          </a:xfr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                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Читательское умение:</a:t>
            </a:r>
            <a:b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            Интегрировать и интерпретировать информацию</a:t>
            </a: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4532313" cy="4114800"/>
          </a:xfr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4023360" marR="0" lvl="8" indent="-28321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kumimoji="0" lang="ru-RU" sz="175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17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Замещающее содержимое 1"/>
          <p:cNvSpPr/>
          <p:nvPr>
            <p:ph sz="half" idx="2"/>
          </p:nvPr>
        </p:nvSpPr>
        <p:spPr>
          <a:xfrm>
            <a:off x="1475740" y="2018030"/>
            <a:ext cx="7481570" cy="4114800"/>
          </a:xfrm>
        </p:spPr>
        <p:txBody>
          <a:bodyPr/>
          <a:p>
            <a:pPr marL="82550" indent="0">
              <a:buNone/>
            </a:pPr>
            <a:r>
              <a:rPr lang="ru-RU" altLang="en-US" sz="2800" b="1" i="1"/>
              <a:t>                                   Вопросы</a:t>
            </a:r>
            <a:endParaRPr lang="ru-RU" altLang="en-US" sz="2800" b="1" i="1"/>
          </a:p>
          <a:p>
            <a:pPr marL="82550" indent="0">
              <a:buNone/>
            </a:pPr>
            <a:r>
              <a:rPr lang="ru-RU" altLang="en-US" sz="2000" b="1" i="1">
                <a:solidFill>
                  <a:srgbClr val="FF0000"/>
                </a:solidFill>
              </a:rPr>
              <a:t>1. Есть ли в тексте ответ на вопрос: </a:t>
            </a:r>
            <a:r>
              <a:rPr lang="ru-RU" altLang="en-US" sz="2000" b="1" i="1">
                <a:solidFill>
                  <a:schemeClr val="tx1"/>
                </a:solidFill>
              </a:rPr>
              <a:t>Почему люди с древнейших времён уделяли особое внимание интерьеру?</a:t>
            </a:r>
            <a:endParaRPr lang="ru-RU" altLang="en-US" sz="2000" b="1" i="1">
              <a:solidFill>
                <a:schemeClr val="tx1"/>
              </a:solidFill>
            </a:endParaRPr>
          </a:p>
          <a:p>
            <a:pPr marL="82550" indent="0">
              <a:buNone/>
            </a:pPr>
            <a:r>
              <a:rPr lang="ru-RU" altLang="en-US" sz="2000" b="1" i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</a:rPr>
              <a:t>2. Как называется профессия, связаннаяс планированием (проектом) внутреннего пространства помещения?</a:t>
            </a:r>
            <a:endParaRPr lang="ru-RU" altLang="en-US" sz="2000" b="1" i="1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</a:endParaRPr>
          </a:p>
          <a:p>
            <a:pPr marL="82550" indent="0">
              <a:buNone/>
            </a:pPr>
            <a:r>
              <a:rPr lang="ru-RU" altLang="en-US" sz="2000" b="1" i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</a:rPr>
              <a:t>3. Представьте себя в роли дизайнера: при проектировании внутренней обстановки помещения на что Вы обратили бы внимание прежде всего?</a:t>
            </a:r>
            <a:endParaRPr lang="ru-RU" altLang="en-US" sz="2000" b="1" i="1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</a:endParaRPr>
          </a:p>
          <a:p>
            <a:pPr marL="82550" indent="0">
              <a:buNone/>
            </a:pPr>
            <a:r>
              <a:rPr lang="ru-RU" altLang="en-US" sz="2000" b="1" i="1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</a:rPr>
              <a:t>4. Как интерьер может отражать интересы, вкусы, предпочтения хозяина?</a:t>
            </a:r>
            <a:endParaRPr lang="ru-RU" altLang="en-US" sz="2000" b="1" i="1"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391160"/>
            <a:ext cx="7499350" cy="1534795"/>
          </a:xfrm>
        </p:spPr>
        <p:txBody>
          <a:bodyPr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311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11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Читательское умение:</a:t>
            </a:r>
            <a:br>
              <a:rPr kumimoji="0" lang="ru-RU" sz="311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11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Осмысливать и оценивать содержание и форму текста (связь с собственными убеждениями и опытом)</a:t>
            </a:r>
            <a:endParaRPr kumimoji="0" lang="ru-RU" sz="311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435100" y="2060575"/>
            <a:ext cx="7499350" cy="4164965"/>
          </a:xfrm>
        </p:spPr>
        <p:txBody>
          <a:bodyPr vert="horz" wrap="square" lIns="91440" tIns="45720" rIns="91440" bIns="45720" numCol="1" anchor="t" anchorCtr="0" compatLnSpc="1">
            <a:normAutofit/>
          </a:bodyPr>
          <a:lstStyle/>
          <a:p>
            <a:pPr marL="82550"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Вопросы</a:t>
            </a: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550"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550"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Какая информация прочитанного текста оказалась для вас новой?</a:t>
            </a: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550"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550" marR="0" lvl="0" indent="0" algn="l" defTabSz="914400" rtl="0" eaLnBrk="1" fontAlgn="auto" latinLnBrk="0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Какую дополнительную информацию вы посоветовали бы автору текста включить? О чём будет эта информация?</a:t>
            </a: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7630" y="357505"/>
            <a:ext cx="7407275" cy="1175385"/>
          </a:xfrm>
        </p:spPr>
        <p:txBody>
          <a:bodyPr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Читательское умение:</a:t>
            </a:r>
            <a:b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Использовать (применять) информацию</a:t>
            </a:r>
            <a:endParaRPr kumimoji="0" lang="ru-RU" sz="28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31925" y="2277745"/>
            <a:ext cx="7407275" cy="3080385"/>
          </a:xfrm>
        </p:spPr>
        <p:txBody>
          <a:bodyPr vert="horz" wrap="square" lIns="91440" tIns="0" rIns="91440" bIns="45720" numCol="1" anchor="t" anchorCtr="0" compatLnSpc="1">
            <a:normAutofit fontScale="90000" lnSpcReduction="20000"/>
          </a:bodyPr>
          <a:lstStyle/>
          <a:p>
            <a:pPr marL="27305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Вопрос / задание</a:t>
            </a: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Классный руководитель объявил о том, что скоро в классе будет проводиться ремонт. С учётом тех знаний, которые вы получили по теме «Описание помещения», составьте (нарисуйте) план-карту класса, в котором бы Вы хотели учиться после ремонта.</a:t>
            </a: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2296</Words>
  <Application>WPS Presentation</Application>
  <PresentationFormat>Экран (4:3)</PresentationFormat>
  <Paragraphs>52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2" baseType="lpstr">
      <vt:lpstr>Arial</vt:lpstr>
      <vt:lpstr>SimSun</vt:lpstr>
      <vt:lpstr>Wingdings</vt:lpstr>
      <vt:lpstr>Tahoma</vt:lpstr>
      <vt:lpstr>Corbel</vt:lpstr>
      <vt:lpstr>Wingdings 2</vt:lpstr>
      <vt:lpstr>Wingdings</vt:lpstr>
      <vt:lpstr>Verdana</vt:lpstr>
      <vt:lpstr>Wingdings 2</vt:lpstr>
      <vt:lpstr>Gill Sans MT</vt:lpstr>
      <vt:lpstr>Microsoft YaHei</vt:lpstr>
      <vt:lpstr>Arial Unicode MS</vt:lpstr>
      <vt:lpstr>Calibri</vt:lpstr>
      <vt:lpstr>Солнцестояние</vt:lpstr>
      <vt:lpstr> </vt:lpstr>
      <vt:lpstr>PowerPoint 演示文稿</vt:lpstr>
      <vt:lpstr>        </vt:lpstr>
      <vt:lpstr>PowerPoint 演示文稿</vt:lpstr>
      <vt:lpstr>Читательское умение:  Находить и извлекать информацию в тексте Вопросы   </vt:lpstr>
      <vt:lpstr>                              Читательское умение:              Интегрировать и интерпретировать информацию</vt:lpstr>
      <vt:lpstr> Читательское умение: Осмысливать и оценивать содержание и форму текста (связь с собственными убеждениями и опытом)</vt:lpstr>
      <vt:lpstr> Читательское умение: Использовать (применять) информацию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Интегрированные уроки как средство повышения эффективности обучения русскому языку и литературе</dc:title>
  <dc:creator>МОУ Верхнеднепровская СОШ №3</dc:creator>
  <cp:lastModifiedBy>Учитель_2</cp:lastModifiedBy>
  <cp:revision>68</cp:revision>
  <dcterms:created xsi:type="dcterms:W3CDTF">2009-01-13T11:29:00Z</dcterms:created>
  <dcterms:modified xsi:type="dcterms:W3CDTF">2023-09-29T11:40:44Z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CC241791E3BC4DB38954516CCF9E279B</vt:lpwstr>
  </property>
  <property fmtid="{D5CDD505-2E9C-101B-9397-08002B2CF9AE}" pid="3" name="KSOProductBuildVer">
    <vt:lpwstr>1049-11.2.0.10463</vt:lpwstr>
  </property>
</Properties>
</file>